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4"/>
  </p:notesMasterIdLst>
  <p:sldIdLst>
    <p:sldId id="257" r:id="rId6"/>
    <p:sldId id="3793" r:id="rId7"/>
    <p:sldId id="3794" r:id="rId8"/>
    <p:sldId id="467" r:id="rId9"/>
    <p:sldId id="3888" r:id="rId10"/>
    <p:sldId id="3920" r:id="rId11"/>
    <p:sldId id="501" r:id="rId12"/>
    <p:sldId id="479" r:id="rId13"/>
    <p:sldId id="3912" r:id="rId14"/>
    <p:sldId id="3929" r:id="rId15"/>
    <p:sldId id="3930" r:id="rId16"/>
    <p:sldId id="3926" r:id="rId17"/>
    <p:sldId id="3928" r:id="rId18"/>
    <p:sldId id="3924" r:id="rId19"/>
    <p:sldId id="3923" r:id="rId20"/>
    <p:sldId id="3931" r:id="rId21"/>
    <p:sldId id="527" r:id="rId22"/>
    <p:sldId id="39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Cowin" initials="AC" lastIdx="9" clrIdx="0">
    <p:extLst>
      <p:ext uri="{19B8F6BF-5375-455C-9EA6-DF929625EA0E}">
        <p15:presenceInfo xmlns:p15="http://schemas.microsoft.com/office/powerpoint/2012/main" userId="S::acowin@healthequity.com::eb56b0cb-f9eb-4900-aabd-0bba0cb61343" providerId="AD"/>
      </p:ext>
    </p:extLst>
  </p:cmAuthor>
  <p:cmAuthor id="2" name="Heather Gerken" initials="HG" lastIdx="34" clrIdx="1">
    <p:extLst>
      <p:ext uri="{19B8F6BF-5375-455C-9EA6-DF929625EA0E}">
        <p15:presenceInfo xmlns:p15="http://schemas.microsoft.com/office/powerpoint/2012/main" userId="S::hgerken@healthequity.com::3ba92fd8-1370-4a82-91b6-e690b24bb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61E1C-32F4-082B-D04D-C3CD8B8B3152}" v="32" dt="2022-10-19T15:25:45.580"/>
    <p1510:client id="{A1D9B84C-A08A-4496-B1A7-4EC5B425E9CF}" v="2" dt="2022-07-06T14:54:07.245"/>
    <p1510:client id="{B6078ADC-3241-FCF1-B25B-6A7D25410583}" v="4" dt="2022-09-12T18:05:25.115"/>
    <p1510:client id="{CCCE1432-42BA-D188-4AB0-2796FD2E852B}" v="26" dt="2022-07-05T23:05:01.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0" autoAdjust="0"/>
    <p:restoredTop sz="94660"/>
  </p:normalViewPr>
  <p:slideViewPr>
    <p:cSldViewPr snapToGrid="0">
      <p:cViewPr varScale="1">
        <p:scale>
          <a:sx n="57" d="100"/>
          <a:sy n="57" d="100"/>
        </p:scale>
        <p:origin x="8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0T14:51:24.510" idx="9">
    <p:pos x="10" y="10"/>
    <p:text>If Grace Period is not offered with FSA plan, remove this slide</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5-06T19:09:09.308" idx="33">
    <p:pos x="1668" y="2146"/>
    <p:text>INSERT enrollment date</p:text>
    <p:extLst>
      <p:ext uri="{C676402C-5697-4E1C-873F-D02D1690AC5C}">
        <p15:threadingInfo xmlns:p15="http://schemas.microsoft.com/office/powerpoint/2012/main" timeZoneBias="360"/>
      </p:ext>
    </p:extLst>
  </p:cm>
  <p:cm authorId="2" dt="2021-05-06T19:09:28.758" idx="34">
    <p:pos x="1783" y="2873"/>
    <p:text>INSERT enrollment URL</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52694-BC8A-42A0-A754-41AB5B7E8F22}"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036CB-CEF8-4A5C-9101-45ACDC60DAB5}" type="slidenum">
              <a:rPr lang="en-US" smtClean="0"/>
              <a:t>‹#›</a:t>
            </a:fld>
            <a:endParaRPr lang="en-US" dirty="0"/>
          </a:p>
        </p:txBody>
      </p:sp>
    </p:spTree>
    <p:extLst>
      <p:ext uri="{BB962C8B-B14F-4D97-AF65-F5344CB8AC3E}">
        <p14:creationId xmlns:p14="http://schemas.microsoft.com/office/powerpoint/2010/main" val="384490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9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0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07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567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2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2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10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6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51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6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easily search for eligible expenses to use your Flexible Spending Account funds on at learn.healthequity.com/qme</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432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applicable]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company offers a grace period, giving you up to an additional 2 ½ months to use the previous year’s FSA funds.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74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19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0" y="0"/>
            <a:ext cx="12182045"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b="0" i="0">
                <a:solidFill>
                  <a:srgbClr val="FFFFFF"/>
                </a:solidFill>
                <a:latin typeface="+mn-lt"/>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10" name="TextBox 9">
            <a:extLst>
              <a:ext uri="{FF2B5EF4-FFF2-40B4-BE49-F238E27FC236}">
                <a16:creationId xmlns:a16="http://schemas.microsoft.com/office/drawing/2014/main" id="{FF27A2C0-B669-C348-A229-FC0AC9245603}"/>
              </a:ext>
            </a:extLst>
          </p:cNvPr>
          <p:cNvSpPr txBox="1"/>
          <p:nvPr userDrawn="1"/>
        </p:nvSpPr>
        <p:spPr>
          <a:xfrm>
            <a:off x="1109472" y="5992369"/>
            <a:ext cx="9748001" cy="584968"/>
          </a:xfrm>
          <a:prstGeom prst="rect">
            <a:avLst/>
          </a:prstGeom>
          <a:noFill/>
        </p:spPr>
        <p:txBody>
          <a:bodyPr wrap="square" rIns="0" rtlCol="0">
            <a:spAutoFit/>
          </a:bodyPr>
          <a:lstStyle/>
          <a:p>
            <a:pPr algn="l"/>
            <a:r>
              <a:rPr lang="en-US" sz="1067" b="0" i="0" dirty="0">
                <a:solidFill>
                  <a:schemeClr val="bg1"/>
                </a:solidFill>
                <a:latin typeface="+mn-lt"/>
                <a:cs typeface="Arial" pitchFamily="34" charset="0"/>
              </a:rPr>
              <a:t>Copyright © 2022 HealthEquity, Inc.</a:t>
            </a:r>
            <a:r>
              <a:rPr lang="en-US" sz="1067" b="0" i="0" baseline="0" dirty="0">
                <a:solidFill>
                  <a:schemeClr val="bg1"/>
                </a:solidFill>
                <a:latin typeface="+mn-lt"/>
                <a:cs typeface="Arial" pitchFamily="34" charset="0"/>
              </a:rPr>
              <a:t> All rights reserved.</a:t>
            </a:r>
          </a:p>
          <a:p>
            <a:pPr algn="l"/>
            <a:r>
              <a:rPr lang="en-US" sz="1067" b="0" i="0" dirty="0">
                <a:solidFill>
                  <a:schemeClr val="bg1"/>
                </a:solidFill>
                <a:latin typeface="+mn-lt"/>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mn-lt"/>
              <a:cs typeface="Arial" pitchFamily="34" charset="0"/>
            </a:endParaRPr>
          </a:p>
        </p:txBody>
      </p:sp>
    </p:spTree>
    <p:extLst>
      <p:ext uri="{BB962C8B-B14F-4D97-AF65-F5344CB8AC3E}">
        <p14:creationId xmlns:p14="http://schemas.microsoft.com/office/powerpoint/2010/main" val="23661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18644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01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0961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121393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dirty="0"/>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9114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93842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dirty="0"/>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264701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533" b="0" i="0" dirty="0">
              <a:solidFill>
                <a:schemeClr val="accent1"/>
              </a:solidFill>
              <a:latin typeface="Arial" panose="020B0604020202020204" pitchFamily="34" charset="0"/>
            </a:endParaRPr>
          </a:p>
        </p:txBody>
      </p:sp>
      <p:sp>
        <p:nvSpPr>
          <p:cNvPr id="29" name="Title 1">
            <a:extLst>
              <a:ext uri="{FF2B5EF4-FFF2-40B4-BE49-F238E27FC236}">
                <a16:creationId xmlns:a16="http://schemas.microsoft.com/office/drawing/2014/main" id="{DC42BF57-0D9D-8E4D-A345-2ECF68E78A84}"/>
              </a:ext>
            </a:extLst>
          </p:cNvPr>
          <p:cNvSpPr>
            <a:spLocks noGrp="1"/>
          </p:cNvSpPr>
          <p:nvPr>
            <p:ph type="title" hasCustomPrompt="1"/>
          </p:nvPr>
        </p:nvSpPr>
        <p:spPr>
          <a:xfrm>
            <a:off x="1219199" y="2170176"/>
            <a:ext cx="91440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31" name="Text Placeholder 37">
            <a:extLst>
              <a:ext uri="{FF2B5EF4-FFF2-40B4-BE49-F238E27FC236}">
                <a16:creationId xmlns:a16="http://schemas.microsoft.com/office/drawing/2014/main" id="{6177A03E-D8F6-064A-AA05-7A280FAAF257}"/>
              </a:ext>
            </a:extLst>
          </p:cNvPr>
          <p:cNvSpPr>
            <a:spLocks noGrp="1"/>
          </p:cNvSpPr>
          <p:nvPr>
            <p:ph type="body" sz="quarter" idx="10" hasCustomPrompt="1"/>
          </p:nvPr>
        </p:nvSpPr>
        <p:spPr>
          <a:xfrm>
            <a:off x="1219200" y="4267201"/>
            <a:ext cx="9144000" cy="584775"/>
          </a:xfrm>
        </p:spPr>
        <p:txBody>
          <a:bodyPr lIns="0" rIns="0">
            <a:spAutoFit/>
          </a:bodyPr>
          <a:lstStyle>
            <a:lvl1pPr marL="0" indent="0" algn="l">
              <a:buNone/>
              <a:defRPr sz="3200">
                <a:solidFill>
                  <a:srgbClr val="FFFFFF"/>
                </a:solidFill>
                <a:latin typeface="Sanchez Slab Bold" panose="02000000000000000000" pitchFamily="2"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32" name="Picture 24">
            <a:extLst>
              <a:ext uri="{FF2B5EF4-FFF2-40B4-BE49-F238E27FC236}">
                <a16:creationId xmlns:a16="http://schemas.microsoft.com/office/drawing/2014/main" id="{E8208FD5-ABF4-4B44-A278-421D81C541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19200" y="914401"/>
            <a:ext cx="2438400" cy="390143"/>
          </a:xfrm>
          <a:prstGeom prst="rect">
            <a:avLst/>
          </a:prstGeom>
        </p:spPr>
      </p:pic>
      <p:sp>
        <p:nvSpPr>
          <p:cNvPr id="9" name="TextBox 8">
            <a:extLst>
              <a:ext uri="{FF2B5EF4-FFF2-40B4-BE49-F238E27FC236}">
                <a16:creationId xmlns:a16="http://schemas.microsoft.com/office/drawing/2014/main" id="{A90BB92F-6AD3-794F-9A68-356862D68F15}"/>
              </a:ext>
            </a:extLst>
          </p:cNvPr>
          <p:cNvSpPr txBox="1"/>
          <p:nvPr userDrawn="1"/>
        </p:nvSpPr>
        <p:spPr>
          <a:xfrm>
            <a:off x="1109472" y="5992368"/>
            <a:ext cx="9748001" cy="584968"/>
          </a:xfrm>
          <a:prstGeom prst="rect">
            <a:avLst/>
          </a:prstGeom>
          <a:noFill/>
        </p:spPr>
        <p:txBody>
          <a:bodyPr wrap="square" rIns="0" rtlCol="0">
            <a:spAutoFit/>
          </a:bodyPr>
          <a:lstStyle/>
          <a:p>
            <a:pPr algn="l"/>
            <a:r>
              <a:rPr lang="en-US" sz="1067" b="0" i="0" dirty="0">
                <a:solidFill>
                  <a:schemeClr val="bg1"/>
                </a:solidFill>
                <a:latin typeface="Arial" panose="020B0604020202020204" pitchFamily="34" charset="0"/>
                <a:cs typeface="Arial" pitchFamily="34" charset="0"/>
              </a:rPr>
              <a:t>Copyright © 2021 HealthEquity, Inc.</a:t>
            </a:r>
            <a:r>
              <a:rPr lang="en-US" sz="1067" b="0" i="0" baseline="0" dirty="0">
                <a:solidFill>
                  <a:schemeClr val="bg1"/>
                </a:solidFill>
                <a:latin typeface="Arial" panose="020B0604020202020204" pitchFamily="34" charset="0"/>
                <a:cs typeface="Arial" pitchFamily="34" charset="0"/>
              </a:rPr>
              <a:t> All rights reserved.</a:t>
            </a:r>
          </a:p>
          <a:p>
            <a:pPr algn="l"/>
            <a:r>
              <a:rPr lang="en-US" sz="1067" b="0" i="0" dirty="0">
                <a:solidFill>
                  <a:schemeClr val="bg1"/>
                </a:solidFill>
                <a:latin typeface="Arial" panose="020B0604020202020204" pitchFamily="34" charset="0"/>
                <a:cs typeface="Arial" pitchFamily="34" charset="0"/>
              </a:rPr>
              <a:t>HealthEquity does not provide legal, tax or financial advice. Always consult a professional when making life-changing decisions.</a:t>
            </a:r>
          </a:p>
          <a:p>
            <a:pPr algn="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907963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picture - HealthEquity">
    <p:bg>
      <p:bgPr>
        <a:solidFill>
          <a:schemeClr val="accent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
        <p:nvSpPr>
          <p:cNvPr id="11" name="TextBox 10">
            <a:extLst>
              <a:ext uri="{FF2B5EF4-FFF2-40B4-BE49-F238E27FC236}">
                <a16:creationId xmlns:a16="http://schemas.microsoft.com/office/drawing/2014/main" id="{4924A61C-D65A-194B-A954-B7520F9B8758}"/>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Arial" panose="020B0604020202020204" pitchFamily="34" charset="0"/>
                <a:cs typeface="Arial" pitchFamily="34" charset="0"/>
              </a:rPr>
              <a:t>Copyright © 2020 HealthEquity, Inc.</a:t>
            </a:r>
            <a:r>
              <a:rPr lang="en-US" sz="1067" b="0" i="0" baseline="0" dirty="0">
                <a:solidFill>
                  <a:schemeClr val="bg1"/>
                </a:solidFill>
                <a:latin typeface="Arial" panose="020B0604020202020204" pitchFamily="34" charset="0"/>
                <a:cs typeface="Arial" pitchFamily="34" charset="0"/>
              </a:rPr>
              <a:t> All rights reserved.</a:t>
            </a:r>
            <a:endParaRPr lang="en-US" sz="1067" b="0" i="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57901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176710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HealthEquity">
    <p:spTree>
      <p:nvGrpSpPr>
        <p:cNvPr id="1" name=""/>
        <p:cNvGrpSpPr/>
        <p:nvPr/>
      </p:nvGrpSpPr>
      <p:grpSpPr>
        <a:xfrm>
          <a:off x="0" y="0"/>
          <a:ext cx="0" cy="0"/>
          <a:chOff x="0" y="0"/>
          <a:chExt cx="0" cy="0"/>
        </a:xfrm>
      </p:grpSpPr>
      <p:cxnSp>
        <p:nvCxnSpPr>
          <p:cNvPr id="20" name="Straight Connector 19"/>
          <p:cNvCxnSpPr/>
          <p:nvPr userDrawn="1"/>
        </p:nvCxnSpPr>
        <p:spPr>
          <a:xfrm>
            <a:off x="6086045" y="2452092"/>
            <a:ext cx="0" cy="0"/>
          </a:xfrm>
          <a:prstGeom prst="line">
            <a:avLst/>
          </a:prstGeom>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userDrawn="1"/>
        </p:nvSpPr>
        <p:spPr>
          <a:xfrm>
            <a:off x="7570336" y="6132981"/>
            <a:ext cx="4611709" cy="7127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b="0" i="0" dirty="0">
              <a:solidFill>
                <a:schemeClr val="accent1"/>
              </a:solidFill>
              <a:latin typeface="Arial" panose="020B0604020202020204" pitchFamily="34" charset="0"/>
            </a:endParaRPr>
          </a:p>
        </p:txBody>
      </p:sp>
      <p:sp>
        <p:nvSpPr>
          <p:cNvPr id="27" name="Picture Placeholder 2">
            <a:extLst>
              <a:ext uri="{FF2B5EF4-FFF2-40B4-BE49-F238E27FC236}">
                <a16:creationId xmlns:a16="http://schemas.microsoft.com/office/drawing/2014/main" id="{8A46C0CC-9EFA-654D-B2EF-5E3FB8DEEF76}"/>
              </a:ext>
            </a:extLst>
          </p:cNvPr>
          <p:cNvSpPr>
            <a:spLocks noGrp="1"/>
          </p:cNvSpPr>
          <p:nvPr>
            <p:ph type="pic" idx="1" hasCustomPrompt="1"/>
          </p:nvPr>
        </p:nvSpPr>
        <p:spPr>
          <a:xfrm>
            <a:off x="5" y="0"/>
            <a:ext cx="3048000" cy="685190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10" name="TextBox 9">
            <a:extLst>
              <a:ext uri="{FF2B5EF4-FFF2-40B4-BE49-F238E27FC236}">
                <a16:creationId xmlns:a16="http://schemas.microsoft.com/office/drawing/2014/main" id="{1220890D-39BE-F34D-913A-290C5AB48DC4}"/>
              </a:ext>
            </a:extLst>
          </p:cNvPr>
          <p:cNvSpPr txBox="1"/>
          <p:nvPr userDrawn="1"/>
        </p:nvSpPr>
        <p:spPr>
          <a:xfrm>
            <a:off x="4955867" y="6035041"/>
            <a:ext cx="6011333" cy="256545"/>
          </a:xfrm>
          <a:prstGeom prst="rect">
            <a:avLst/>
          </a:prstGeom>
          <a:noFill/>
        </p:spPr>
        <p:txBody>
          <a:bodyPr wrap="square" rIns="0" rtlCol="0">
            <a:spAutoFit/>
          </a:bodyPr>
          <a:lstStyle/>
          <a:p>
            <a:pPr algn="r"/>
            <a:r>
              <a:rPr lang="en-US" sz="1067" b="0" i="0" dirty="0">
                <a:solidFill>
                  <a:schemeClr val="bg1"/>
                </a:solidFill>
                <a:latin typeface="+mn-lt"/>
                <a:cs typeface="Arial" pitchFamily="34" charset="0"/>
              </a:rPr>
              <a:t>Copyright © 2022 HealthEquity, Inc.</a:t>
            </a:r>
            <a:r>
              <a:rPr lang="en-US" sz="1067" b="0" i="0" baseline="0" dirty="0">
                <a:solidFill>
                  <a:schemeClr val="bg1"/>
                </a:solidFill>
                <a:latin typeface="+mn-lt"/>
                <a:cs typeface="Arial" pitchFamily="34" charset="0"/>
              </a:rPr>
              <a:t> All rights reserved.</a:t>
            </a:r>
            <a:endParaRPr lang="en-US" sz="1067" b="0" i="0" dirty="0">
              <a:solidFill>
                <a:schemeClr val="bg1"/>
              </a:solidFill>
              <a:latin typeface="+mn-lt"/>
              <a:cs typeface="Arial" pitchFamily="34" charset="0"/>
            </a:endParaRPr>
          </a:p>
        </p:txBody>
      </p:sp>
      <p:sp>
        <p:nvSpPr>
          <p:cNvPr id="15" name="Title 1">
            <a:extLst>
              <a:ext uri="{FF2B5EF4-FFF2-40B4-BE49-F238E27FC236}">
                <a16:creationId xmlns:a16="http://schemas.microsoft.com/office/drawing/2014/main" id="{50BCE4B8-3727-DF42-A4F9-F96FB269C8C3}"/>
              </a:ext>
            </a:extLst>
          </p:cNvPr>
          <p:cNvSpPr>
            <a:spLocks noGrp="1"/>
          </p:cNvSpPr>
          <p:nvPr>
            <p:ph type="title" hasCustomPrompt="1"/>
          </p:nvPr>
        </p:nvSpPr>
        <p:spPr>
          <a:xfrm>
            <a:off x="3657600" y="2170176"/>
            <a:ext cx="7315200" cy="2072640"/>
          </a:xfrm>
        </p:spPr>
        <p:txBody>
          <a:bodyPr wrap="square" lIns="0" rIns="0" anchor="b" anchorCtr="0">
            <a:spAutoFit/>
          </a:bodyPr>
          <a:lstStyle>
            <a:lvl1pPr algn="l">
              <a:lnSpc>
                <a:spcPct val="90000"/>
              </a:lnSpc>
              <a:defRPr sz="6667" b="1" cap="none" baseline="0">
                <a:solidFill>
                  <a:schemeClr val="bg1"/>
                </a:solidFill>
              </a:defRPr>
            </a:lvl1pPr>
          </a:lstStyle>
          <a:p>
            <a:r>
              <a:rPr lang="en-US"/>
              <a:t>Click to add master title style</a:t>
            </a:r>
          </a:p>
        </p:txBody>
      </p:sp>
      <p:sp>
        <p:nvSpPr>
          <p:cNvPr id="16" name="Text Placeholder 37">
            <a:extLst>
              <a:ext uri="{FF2B5EF4-FFF2-40B4-BE49-F238E27FC236}">
                <a16:creationId xmlns:a16="http://schemas.microsoft.com/office/drawing/2014/main" id="{30273B0C-A99F-3A44-9647-0101216BA68C}"/>
              </a:ext>
            </a:extLst>
          </p:cNvPr>
          <p:cNvSpPr>
            <a:spLocks noGrp="1"/>
          </p:cNvSpPr>
          <p:nvPr>
            <p:ph type="body" sz="quarter" idx="10" hasCustomPrompt="1"/>
          </p:nvPr>
        </p:nvSpPr>
        <p:spPr>
          <a:xfrm>
            <a:off x="3657600" y="4267201"/>
            <a:ext cx="7315200" cy="584775"/>
          </a:xfrm>
        </p:spPr>
        <p:txBody>
          <a:bodyPr lIns="0" rIns="0">
            <a:spAutoFit/>
          </a:bodyPr>
          <a:lstStyle>
            <a:lvl1pPr marL="0" indent="0" algn="l">
              <a:buNone/>
              <a:defRPr sz="3200">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Click to edit subtitle</a:t>
            </a:r>
          </a:p>
        </p:txBody>
      </p:sp>
      <p:pic>
        <p:nvPicPr>
          <p:cNvPr id="17" name="Picture 24">
            <a:extLst>
              <a:ext uri="{FF2B5EF4-FFF2-40B4-BE49-F238E27FC236}">
                <a16:creationId xmlns:a16="http://schemas.microsoft.com/office/drawing/2014/main" id="{2D061606-195E-4F4E-9423-86ECD60AA6C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57600" y="914401"/>
            <a:ext cx="2438400" cy="390143"/>
          </a:xfrm>
          <a:prstGeom prst="rect">
            <a:avLst/>
          </a:prstGeom>
        </p:spPr>
      </p:pic>
      <p:sp>
        <p:nvSpPr>
          <p:cNvPr id="22" name="Text Placeholder 37">
            <a:extLst>
              <a:ext uri="{FF2B5EF4-FFF2-40B4-BE49-F238E27FC236}">
                <a16:creationId xmlns:a16="http://schemas.microsoft.com/office/drawing/2014/main" id="{6F9618B6-A12E-7041-84F8-A1A3D15FCAA4}"/>
              </a:ext>
            </a:extLst>
          </p:cNvPr>
          <p:cNvSpPr>
            <a:spLocks noGrp="1"/>
          </p:cNvSpPr>
          <p:nvPr>
            <p:ph type="body" sz="quarter" idx="11" hasCustomPrompt="1"/>
          </p:nvPr>
        </p:nvSpPr>
        <p:spPr>
          <a:xfrm>
            <a:off x="3657600" y="5841837"/>
            <a:ext cx="4876800" cy="502766"/>
          </a:xfrm>
        </p:spPr>
        <p:txBody>
          <a:bodyPr wrap="square" lIns="0" rIns="0" anchor="b">
            <a:spAutoFit/>
          </a:bodyPr>
          <a:lstStyle>
            <a:lvl1pPr marL="0" indent="0" algn="l">
              <a:buNone/>
              <a:defRPr sz="2667">
                <a:solidFill>
                  <a:srgbClr val="FFFFFF"/>
                </a:solidFill>
              </a:defRPr>
            </a:lvl1pPr>
            <a:lvl2pPr marL="609570" indent="0">
              <a:buNone/>
              <a:defRPr/>
            </a:lvl2pPr>
            <a:lvl3pPr marL="1219140" indent="0">
              <a:buNone/>
              <a:defRPr/>
            </a:lvl3pPr>
            <a:lvl4pPr marL="1828709" indent="0">
              <a:buNone/>
              <a:defRPr/>
            </a:lvl4pPr>
            <a:lvl5pPr marL="2438278" indent="0">
              <a:buNone/>
              <a:defRPr/>
            </a:lvl5pPr>
          </a:lstStyle>
          <a:p>
            <a:pPr lvl="0"/>
            <a:r>
              <a:rPr lang="en-US"/>
              <a:t>Month dd, </a:t>
            </a:r>
            <a:r>
              <a:rPr lang="en-US" err="1"/>
              <a:t>yyyy</a:t>
            </a:r>
            <a:endParaRPr lang="en-US"/>
          </a:p>
        </p:txBody>
      </p:sp>
    </p:spTree>
    <p:extLst>
      <p:ext uri="{BB962C8B-B14F-4D97-AF65-F5344CB8AC3E}">
        <p14:creationId xmlns:p14="http://schemas.microsoft.com/office/powerpoint/2010/main" val="309937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dirty="0"/>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081803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201915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dirty="0"/>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35843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595703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3435565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dirty="0"/>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dirty="0"/>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dirty="0"/>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dirty="0"/>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776215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left, content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50D68-03FD-0B4B-B4FC-98855CFC2B5E}"/>
              </a:ext>
            </a:extLst>
          </p:cNvPr>
          <p:cNvSpPr/>
          <p:nvPr userDrawn="1"/>
        </p:nvSpPr>
        <p:spPr>
          <a:xfrm>
            <a:off x="6096000" y="6096"/>
            <a:ext cx="6096000" cy="61203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5" name="Content Placeholder 2"/>
          <p:cNvSpPr>
            <a:spLocks noGrp="1"/>
          </p:cNvSpPr>
          <p:nvPr>
            <p:ph sz="half" idx="1"/>
          </p:nvPr>
        </p:nvSpPr>
        <p:spPr>
          <a:xfrm>
            <a:off x="6705600" y="731520"/>
            <a:ext cx="4876800" cy="487680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8E2286D-9899-7F4A-BA52-87E5434728DB}"/>
              </a:ext>
            </a:extLst>
          </p:cNvPr>
          <p:cNvSpPr>
            <a:spLocks noGrp="1"/>
          </p:cNvSpPr>
          <p:nvPr>
            <p:ph type="title" hasCustomPrompt="1"/>
          </p:nvPr>
        </p:nvSpPr>
        <p:spPr>
          <a:xfrm>
            <a:off x="609600" y="243840"/>
            <a:ext cx="4876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F295136A-B265-4C4E-A3C0-04CA7B985945}"/>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4184239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8" name="Rectangle 7"/>
          <p:cNvSpPr/>
          <p:nvPr userDrawn="1"/>
        </p:nvSpPr>
        <p:spPr>
          <a:xfrm>
            <a:off x="4" y="3"/>
            <a:ext cx="1525703" cy="955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3" name="Picture Placeholder 2"/>
          <p:cNvSpPr>
            <a:spLocks noGrp="1"/>
          </p:cNvSpPr>
          <p:nvPr>
            <p:ph type="pic" idx="1" hasCustomPrompt="1"/>
          </p:nvPr>
        </p:nvSpPr>
        <p:spPr>
          <a:xfrm>
            <a:off x="0" y="0"/>
            <a:ext cx="4267200" cy="6120384"/>
          </a:xfrm>
          <a:solidFill>
            <a:schemeClr val="bg2"/>
          </a:solidFill>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143263EC-5D33-F343-BD1D-0ED01BBC0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10" name="Content Placeholder 3">
            <a:extLst>
              <a:ext uri="{FF2B5EF4-FFF2-40B4-BE49-F238E27FC236}">
                <a16:creationId xmlns:a16="http://schemas.microsoft.com/office/drawing/2014/main" id="{6F06E1F7-2517-C74F-83B9-5B16CBCDD125}"/>
              </a:ext>
            </a:extLst>
          </p:cNvPr>
          <p:cNvSpPr>
            <a:spLocks noGrp="1"/>
          </p:cNvSpPr>
          <p:nvPr>
            <p:ph sz="quarter" idx="11" hasCustomPrompt="1"/>
          </p:nvPr>
        </p:nvSpPr>
        <p:spPr>
          <a:xfrm>
            <a:off x="4876800" y="5375365"/>
            <a:ext cx="67056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1" name="Title Placeholder 1">
            <a:extLst>
              <a:ext uri="{FF2B5EF4-FFF2-40B4-BE49-F238E27FC236}">
                <a16:creationId xmlns:a16="http://schemas.microsoft.com/office/drawing/2014/main" id="{11EB573E-AC53-7C4A-8DFC-3B8D94CEABB6}"/>
              </a:ext>
            </a:extLst>
          </p:cNvPr>
          <p:cNvSpPr>
            <a:spLocks noGrp="1"/>
          </p:cNvSpPr>
          <p:nvPr>
            <p:ph type="title"/>
          </p:nvPr>
        </p:nvSpPr>
        <p:spPr>
          <a:xfrm>
            <a:off x="4876800" y="243840"/>
            <a:ext cx="6705600" cy="759119"/>
          </a:xfrm>
          <a:prstGeom prst="rect">
            <a:avLst/>
          </a:prstGeom>
        </p:spPr>
        <p:txBody>
          <a:bodyPr vert="horz" wrap="square" lIns="91440" tIns="91440" rIns="91440" bIns="91440" rtlCol="0" anchor="t" anchorCtr="0">
            <a:spAutoFit/>
          </a:bodyPr>
          <a:lstStyle/>
          <a:p>
            <a:endParaRPr lang="en-US"/>
          </a:p>
        </p:txBody>
      </p:sp>
      <p:sp>
        <p:nvSpPr>
          <p:cNvPr id="12" name="Content Placeholder 2">
            <a:extLst>
              <a:ext uri="{FF2B5EF4-FFF2-40B4-BE49-F238E27FC236}">
                <a16:creationId xmlns:a16="http://schemas.microsoft.com/office/drawing/2014/main" id="{DEE34C50-AC51-2B49-B47D-125196853F99}"/>
              </a:ext>
            </a:extLst>
          </p:cNvPr>
          <p:cNvSpPr>
            <a:spLocks noGrp="1"/>
          </p:cNvSpPr>
          <p:nvPr>
            <p:ph sz="quarter" idx="10"/>
          </p:nvPr>
        </p:nvSpPr>
        <p:spPr>
          <a:xfrm>
            <a:off x="4876800" y="1584960"/>
            <a:ext cx="6705600" cy="4023360"/>
          </a:xfr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2133">
                <a:solidFill>
                  <a:schemeClr val="tx1"/>
                </a:solidFill>
              </a:defRPr>
            </a:lvl4pPr>
            <a:lvl5pP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572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with picture righ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175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924800" y="0"/>
            <a:ext cx="4267200" cy="6120384"/>
          </a:xfrm>
          <a:solidFill>
            <a:srgbClr val="F1F1F2"/>
          </a:solidFill>
          <a:ln>
            <a:noFill/>
          </a:ln>
        </p:spPr>
        <p:txBody>
          <a:bodyPr anchor="ctr">
            <a:normAutofit/>
          </a:bodyPr>
          <a:lstStyle>
            <a:lvl1pPr marL="0" indent="0" algn="ctr">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Insert picture</a:t>
            </a:r>
          </a:p>
        </p:txBody>
      </p:sp>
      <p:sp>
        <p:nvSpPr>
          <p:cNvPr id="7" name="Slide Number Placeholder 5">
            <a:extLst>
              <a:ext uri="{FF2B5EF4-FFF2-40B4-BE49-F238E27FC236}">
                <a16:creationId xmlns:a16="http://schemas.microsoft.com/office/drawing/2014/main" id="{3B3C7DCA-C9FE-D84B-9176-569B07332E98}"/>
              </a:ext>
            </a:extLst>
          </p:cNvPr>
          <p:cNvSpPr>
            <a:spLocks noGrp="1"/>
          </p:cNvSpPr>
          <p:nvPr>
            <p:ph type="sldNum" sz="quarter" idx="12"/>
          </p:nvPr>
        </p:nvSpPr>
        <p:spPr>
          <a:xfrm>
            <a:off x="588525" y="6307056"/>
            <a:ext cx="500097" cy="365125"/>
          </a:xfrm>
        </p:spPr>
        <p:txBody>
          <a:bodyPr/>
          <a:lstStyle/>
          <a:p>
            <a:fld id="{9DB2B9AF-7C7A-ED4B-8B47-5EFC4C7403E8}" type="slidenum">
              <a:rPr lang="en-US" smtClean="0"/>
              <a:t>‹#›</a:t>
            </a:fld>
            <a:endParaRPr lang="en-US" dirty="0"/>
          </a:p>
        </p:txBody>
      </p:sp>
      <p:sp>
        <p:nvSpPr>
          <p:cNvPr id="9" name="Content Placeholder 3">
            <a:extLst>
              <a:ext uri="{FF2B5EF4-FFF2-40B4-BE49-F238E27FC236}">
                <a16:creationId xmlns:a16="http://schemas.microsoft.com/office/drawing/2014/main" id="{1B287A89-F23E-1143-98C4-AED136285024}"/>
              </a:ext>
            </a:extLst>
          </p:cNvPr>
          <p:cNvSpPr>
            <a:spLocks noGrp="1"/>
          </p:cNvSpPr>
          <p:nvPr>
            <p:ph sz="quarter" idx="11" hasCustomPrompt="1"/>
          </p:nvPr>
        </p:nvSpPr>
        <p:spPr>
          <a:xfrm>
            <a:off x="609601" y="5375365"/>
            <a:ext cx="6705599"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10" name="Title Placeholder 1">
            <a:extLst>
              <a:ext uri="{FF2B5EF4-FFF2-40B4-BE49-F238E27FC236}">
                <a16:creationId xmlns:a16="http://schemas.microsoft.com/office/drawing/2014/main" id="{2D89416A-1111-B34C-B3B4-DB9648077E4D}"/>
              </a:ext>
            </a:extLst>
          </p:cNvPr>
          <p:cNvSpPr>
            <a:spLocks noGrp="1"/>
          </p:cNvSpPr>
          <p:nvPr>
            <p:ph type="title"/>
          </p:nvPr>
        </p:nvSpPr>
        <p:spPr>
          <a:xfrm>
            <a:off x="609600" y="243840"/>
            <a:ext cx="6705600" cy="759119"/>
          </a:xfrm>
          <a:prstGeom prst="rect">
            <a:avLst/>
          </a:prstGeom>
        </p:spPr>
        <p:txBody>
          <a:bodyPr vert="horz" wrap="square" lIns="91440" tIns="91440" rIns="91440" bIns="91440" rtlCol="0" anchor="t" anchorCtr="0">
            <a:spAutoFit/>
          </a:bodyPr>
          <a:lstStyle/>
          <a:p>
            <a:endParaRPr lang="en-US"/>
          </a:p>
        </p:txBody>
      </p:sp>
      <p:sp>
        <p:nvSpPr>
          <p:cNvPr id="8" name="Content Placeholder 2">
            <a:extLst>
              <a:ext uri="{FF2B5EF4-FFF2-40B4-BE49-F238E27FC236}">
                <a16:creationId xmlns:a16="http://schemas.microsoft.com/office/drawing/2014/main" id="{B661D8CC-2338-9B49-89EA-423C37627142}"/>
              </a:ext>
            </a:extLst>
          </p:cNvPr>
          <p:cNvSpPr>
            <a:spLocks noGrp="1"/>
          </p:cNvSpPr>
          <p:nvPr>
            <p:ph sz="quarter" idx="10"/>
          </p:nvPr>
        </p:nvSpPr>
        <p:spPr>
          <a:xfrm>
            <a:off x="609600" y="1584960"/>
            <a:ext cx="6705600" cy="4023360"/>
          </a:xfrm>
          <a:prstGeom prst="rect">
            <a:avLst/>
          </a:prstGeom>
        </p:spPr>
        <p:txBody>
          <a:bodyPr/>
          <a:lstStyle>
            <a:lvl1pPr>
              <a:defRPr sz="240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9052560-740C-A241-B486-34430600E04A}"/>
              </a:ext>
            </a:extLst>
          </p:cNvPr>
          <p:cNvSpPr/>
          <p:nvPr userDrawn="1"/>
        </p:nvSpPr>
        <p:spPr>
          <a:xfrm>
            <a:off x="0" y="5375366"/>
            <a:ext cx="12192000" cy="14800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12" name="Picture 9">
            <a:extLst>
              <a:ext uri="{FF2B5EF4-FFF2-40B4-BE49-F238E27FC236}">
                <a16:creationId xmlns:a16="http://schemas.microsoft.com/office/drawing/2014/main" id="{F2CD32BC-1B62-6B45-8F32-ADAF7839E9C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598" y="5694907"/>
            <a:ext cx="2659233" cy="425477"/>
          </a:xfrm>
          <a:prstGeom prst="rect">
            <a:avLst/>
          </a:prstGeom>
        </p:spPr>
      </p:pic>
    </p:spTree>
    <p:extLst>
      <p:ext uri="{BB962C8B-B14F-4D97-AF65-F5344CB8AC3E}">
        <p14:creationId xmlns:p14="http://schemas.microsoft.com/office/powerpoint/2010/main" val="11206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12192000" cy="66670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3" name="Rectangle 2">
            <a:extLst>
              <a:ext uri="{FF2B5EF4-FFF2-40B4-BE49-F238E27FC236}">
                <a16:creationId xmlns:a16="http://schemas.microsoft.com/office/drawing/2014/main" id="{639F6E91-C181-A24B-84D9-6BF8F550D59E}"/>
              </a:ext>
            </a:extLst>
          </p:cNvPr>
          <p:cNvSpPr/>
          <p:nvPr userDrawn="1"/>
        </p:nvSpPr>
        <p:spPr>
          <a:xfrm>
            <a:off x="1" y="1"/>
            <a:ext cx="12191999" cy="42512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5" name="Title 1"/>
          <p:cNvSpPr>
            <a:spLocks noGrp="1"/>
          </p:cNvSpPr>
          <p:nvPr>
            <p:ph type="title" hasCustomPrompt="1"/>
          </p:nvPr>
        </p:nvSpPr>
        <p:spPr>
          <a:xfrm>
            <a:off x="1219200" y="2540371"/>
            <a:ext cx="9753600" cy="1117229"/>
          </a:xfrm>
          <a:noFill/>
        </p:spPr>
        <p:txBody>
          <a:bodyPr wrap="square" lIns="0" tIns="91440" rIns="0" bIns="137160" anchor="b" anchorCtr="0">
            <a:spAutoFit/>
          </a:bodyPr>
          <a:lstStyle>
            <a:lvl1pPr algn="l">
              <a:lnSpc>
                <a:spcPct val="90000"/>
              </a:lnSpc>
              <a:defRPr sz="6400" b="1" cap="none" baseline="0">
                <a:solidFill>
                  <a:schemeClr val="tx2"/>
                </a:solidFill>
              </a:defRPr>
            </a:lvl1pPr>
          </a:lstStyle>
          <a:p>
            <a:r>
              <a:rPr lang="en-US"/>
              <a:t>CLICK TO ADD TITLE</a:t>
            </a:r>
          </a:p>
        </p:txBody>
      </p:sp>
      <p:pic>
        <p:nvPicPr>
          <p:cNvPr id="6" name="Picture 9">
            <a:extLst>
              <a:ext uri="{FF2B5EF4-FFF2-40B4-BE49-F238E27FC236}">
                <a16:creationId xmlns:a16="http://schemas.microsoft.com/office/drawing/2014/main" id="{137B8B3A-8F11-0F40-AE17-35E06F8226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88713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DB2B9AF-7C7A-ED4B-8B47-5EFC4C7403E8}" type="slidenum">
              <a:rPr lang="en-US" smtClean="0"/>
              <a:t>‹#›</a:t>
            </a:fld>
            <a:endParaRPr lang="en-US" dirty="0"/>
          </a:p>
        </p:txBody>
      </p:sp>
      <p:sp>
        <p:nvSpPr>
          <p:cNvPr id="3" name="Picture Placeholder 2">
            <a:extLst>
              <a:ext uri="{FF2B5EF4-FFF2-40B4-BE49-F238E27FC236}">
                <a16:creationId xmlns:a16="http://schemas.microsoft.com/office/drawing/2014/main" id="{19AB93C9-328E-254A-B592-0E158F1981FD}"/>
              </a:ext>
            </a:extLst>
          </p:cNvPr>
          <p:cNvSpPr>
            <a:spLocks noGrp="1"/>
          </p:cNvSpPr>
          <p:nvPr>
            <p:ph type="pic" sz="quarter" idx="13" hasCustomPrompt="1"/>
          </p:nvPr>
        </p:nvSpPr>
        <p:spPr>
          <a:xfrm>
            <a:off x="0" y="0"/>
            <a:ext cx="12192000" cy="6120384"/>
          </a:xfrm>
          <a:solidFill>
            <a:schemeClr val="bg2"/>
          </a:solidFill>
        </p:spPr>
        <p:txBody>
          <a:bodyPr anchor="ctr"/>
          <a:lstStyle>
            <a:lvl1pPr marL="0" indent="0" algn="ctr">
              <a:buNone/>
              <a:defRPr/>
            </a:lvl1pPr>
          </a:lstStyle>
          <a:p>
            <a:r>
              <a:rPr lang="en-US" dirty="0"/>
              <a:t>Insert Picture</a:t>
            </a:r>
          </a:p>
        </p:txBody>
      </p:sp>
      <p:sp>
        <p:nvSpPr>
          <p:cNvPr id="5" name="Content Placeholder 3">
            <a:extLst>
              <a:ext uri="{FF2B5EF4-FFF2-40B4-BE49-F238E27FC236}">
                <a16:creationId xmlns:a16="http://schemas.microsoft.com/office/drawing/2014/main" id="{785FE9A1-3DBA-1642-AAB0-4479ABAFD9F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bg1"/>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755764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2819400"/>
            <a:ext cx="4267200" cy="682752"/>
          </a:xfrm>
          <a:prstGeom prst="rect">
            <a:avLst/>
          </a:prstGeom>
        </p:spPr>
      </p:pic>
    </p:spTree>
    <p:extLst>
      <p:ext uri="{BB962C8B-B14F-4D97-AF65-F5344CB8AC3E}">
        <p14:creationId xmlns:p14="http://schemas.microsoft.com/office/powerpoint/2010/main" val="2898193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6D07-388A-DC4E-A887-CC745EF66E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96304E9-2B20-7944-98AB-37721DA77B2C}"/>
              </a:ext>
            </a:extLst>
          </p:cNvPr>
          <p:cNvSpPr>
            <a:spLocks noGrp="1"/>
          </p:cNvSpPr>
          <p:nvPr>
            <p:ph type="sldNum" sz="quarter" idx="10"/>
          </p:nvPr>
        </p:nvSpPr>
        <p:spPr/>
        <p:txBody>
          <a:bodyPr/>
          <a:lstStyle/>
          <a:p>
            <a:fld id="{9DB2B9AF-7C7A-ED4B-8B47-5EFC4C7403E8}" type="slidenum">
              <a:rPr lang="en-US" smtClean="0"/>
              <a:pPr/>
              <a:t>‹#›</a:t>
            </a:fld>
            <a:endParaRPr lang="en-US" dirty="0"/>
          </a:p>
        </p:txBody>
      </p:sp>
      <p:sp>
        <p:nvSpPr>
          <p:cNvPr id="4" name="Rectangle 3">
            <a:extLst>
              <a:ext uri="{FF2B5EF4-FFF2-40B4-BE49-F238E27FC236}">
                <a16:creationId xmlns:a16="http://schemas.microsoft.com/office/drawing/2014/main" id="{D494F664-7DE3-0E46-83E3-659732F0690C}"/>
              </a:ext>
            </a:extLst>
          </p:cNvPr>
          <p:cNvSpPr/>
          <p:nvPr userDrawn="1"/>
        </p:nvSpPr>
        <p:spPr>
          <a:xfrm>
            <a:off x="0" y="2"/>
            <a:ext cx="1219200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4670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er &amp;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10" name="Slide Number Placeholder 5">
            <a:extLst>
              <a:ext uri="{FF2B5EF4-FFF2-40B4-BE49-F238E27FC236}">
                <a16:creationId xmlns:a16="http://schemas.microsoft.com/office/drawing/2014/main" id="{20F5D349-A966-F743-970F-88495CD248BD}"/>
              </a:ext>
            </a:extLst>
          </p:cNvPr>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a:solidFill>
                  <a:schemeClr val="bg1"/>
                </a:solidFill>
              </a:defRPr>
            </a:lvl1pPr>
          </a:lstStyle>
          <a:p>
            <a:fld id="{9DB2B9AF-7C7A-ED4B-8B47-5EFC4C7403E8}" type="slidenum">
              <a:rPr lang="en-US" smtClean="0"/>
              <a:pPr/>
              <a:t>‹#›</a:t>
            </a:fld>
            <a:endParaRPr lang="en-US" dirty="0"/>
          </a:p>
        </p:txBody>
      </p:sp>
      <p:sp>
        <p:nvSpPr>
          <p:cNvPr id="3" name="Content Placeholder 2">
            <a:extLst>
              <a:ext uri="{FF2B5EF4-FFF2-40B4-BE49-F238E27FC236}">
                <a16:creationId xmlns:a16="http://schemas.microsoft.com/office/drawing/2014/main" id="{1A9B9AAE-D8E7-B14D-A6BB-46DA172829A9}"/>
              </a:ext>
            </a:extLst>
          </p:cNvPr>
          <p:cNvSpPr>
            <a:spLocks noGrp="1"/>
          </p:cNvSpPr>
          <p:nvPr>
            <p:ph sz="quarter" idx="10"/>
          </p:nvPr>
        </p:nvSpPr>
        <p:spPr>
          <a:xfrm>
            <a:off x="609600" y="1584960"/>
            <a:ext cx="10972800" cy="4023360"/>
          </a:xfrm>
        </p:spPr>
        <p:txBody>
          <a:bodyPr/>
          <a:lstStyle>
            <a:lvl1pPr>
              <a:defRPr sz="2667">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A73E5-2E15-D348-9B64-DFF22FFB1A4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15902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er, subheader &amp;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10972800" cy="487680"/>
          </a:xfrm>
        </p:spPr>
        <p:txBody>
          <a:bodyPr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8" name="Content Placeholder 2"/>
          <p:cNvSpPr>
            <a:spLocks noGrp="1"/>
          </p:cNvSpPr>
          <p:nvPr>
            <p:ph sz="half" idx="13"/>
          </p:nvPr>
        </p:nvSpPr>
        <p:spPr>
          <a:xfrm>
            <a:off x="609600" y="2133600"/>
            <a:ext cx="109728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3B5D29FB-19B0-944E-9842-0B2B6304AAFB}"/>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922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split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579661"/>
            <a:ext cx="5486400" cy="4023360"/>
          </a:xfrm>
        </p:spPr>
        <p:txBody>
          <a:bodyPr rIns="274320"/>
          <a:lstStyle>
            <a:lvl1pPr marL="352629" indent="-344162">
              <a:tabLst/>
              <a:defRPr sz="2667">
                <a:solidFill>
                  <a:schemeClr val="tx1"/>
                </a:solidFill>
              </a:defRPr>
            </a:lvl1pPr>
            <a:lvl2pPr marL="705256" indent="-352629">
              <a:tabLst/>
              <a:defRPr sz="2400">
                <a:solidFill>
                  <a:schemeClr val="tx1"/>
                </a:solidFill>
              </a:defRPr>
            </a:lvl2pPr>
            <a:lvl3pPr marL="1097253" indent="-353559">
              <a:tabLst/>
              <a:defRPr sz="2133">
                <a:solidFill>
                  <a:schemeClr val="tx1"/>
                </a:solidFill>
              </a:defRPr>
            </a:lvl3pPr>
            <a:lvl4pPr marL="1449881" indent="-352629">
              <a:tabLst/>
              <a:defRPr sz="2133">
                <a:solidFill>
                  <a:schemeClr val="tx1"/>
                </a:solidFill>
              </a:defRPr>
            </a:lvl4pPr>
            <a:lvl5pPr marL="1802508"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999" y="1579661"/>
            <a:ext cx="5486400" cy="4023360"/>
          </a:xfrm>
        </p:spPr>
        <p:txBody>
          <a:bodyPr/>
          <a:lstStyle>
            <a:lvl1pPr marL="352629" indent="-344162">
              <a:tabLst/>
              <a:defRPr sz="2667">
                <a:solidFill>
                  <a:schemeClr val="tx1"/>
                </a:solidFill>
              </a:defRPr>
            </a:lvl1pPr>
            <a:lvl2pPr marL="705256" indent="-352629">
              <a:tabLst/>
              <a:defRPr sz="2400">
                <a:solidFill>
                  <a:schemeClr val="tx1"/>
                </a:solidFill>
              </a:defRPr>
            </a:lvl2pPr>
            <a:lvl3pPr marL="1057884" indent="-352629">
              <a:tabLst/>
              <a:defRPr sz="2133">
                <a:solidFill>
                  <a:schemeClr val="tx1"/>
                </a:solidFill>
              </a:defRPr>
            </a:lvl3pPr>
            <a:lvl4pPr marL="1402045" indent="-344162">
              <a:tabLst/>
              <a:defRPr sz="2133">
                <a:solidFill>
                  <a:schemeClr val="tx1"/>
                </a:solidFill>
              </a:defRPr>
            </a:lvl4pPr>
            <a:lvl5pPr marL="1754673" indent="-352629">
              <a:tabLst/>
              <a:defRPr sz="2133">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DB2B9AF-7C7A-ED4B-8B47-5EFC4C7403E8}" type="slidenum">
              <a:rPr lang="en-US" smtClean="0"/>
              <a:t>‹#›</a:t>
            </a:fld>
            <a:endParaRPr lang="en-US" dirty="0"/>
          </a:p>
        </p:txBody>
      </p:sp>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9" name="Content Placeholder 3">
            <a:extLst>
              <a:ext uri="{FF2B5EF4-FFF2-40B4-BE49-F238E27FC236}">
                <a16:creationId xmlns:a16="http://schemas.microsoft.com/office/drawing/2014/main" id="{EED2BB58-14D6-2244-87D6-FC014E8B149A}"/>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54123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er, subheaders &amp; split cont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84960"/>
            <a:ext cx="5486400" cy="487680"/>
          </a:xfrm>
        </p:spPr>
        <p:txBody>
          <a:bodyPr rIns="274320" anchor="t">
            <a:no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hasCustomPrompt="1"/>
          </p:nvPr>
        </p:nvSpPr>
        <p:spPr>
          <a:xfrm>
            <a:off x="6096000" y="1584960"/>
            <a:ext cx="5486400" cy="487680"/>
          </a:xfrm>
        </p:spPr>
        <p:txBody>
          <a:bodyPr anchor="t">
            <a:normAutofit/>
          </a:bodyPr>
          <a:lstStyle>
            <a:lvl1pPr marL="0" indent="0">
              <a:buNone/>
              <a:defRPr sz="2400" b="1">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DB2B9AF-7C7A-ED4B-8B47-5EFC4C7403E8}" type="slidenum">
              <a:rPr lang="en-US" smtClean="0"/>
              <a:t>‹#›</a:t>
            </a:fld>
            <a:endParaRPr lang="en-US" dirty="0"/>
          </a:p>
        </p:txBody>
      </p:sp>
      <p:sp>
        <p:nvSpPr>
          <p:cNvPr id="11" name="Title 1">
            <a:extLst>
              <a:ext uri="{FF2B5EF4-FFF2-40B4-BE49-F238E27FC236}">
                <a16:creationId xmlns:a16="http://schemas.microsoft.com/office/drawing/2014/main" id="{F824C6AA-71D7-584B-8F99-CB57C9294485}"/>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13" name="Content Placeholder 2">
            <a:extLst>
              <a:ext uri="{FF2B5EF4-FFF2-40B4-BE49-F238E27FC236}">
                <a16:creationId xmlns:a16="http://schemas.microsoft.com/office/drawing/2014/main" id="{9620F920-FB5B-C343-8699-9A33B0D5EFB6}"/>
              </a:ext>
            </a:extLst>
          </p:cNvPr>
          <p:cNvSpPr>
            <a:spLocks noGrp="1"/>
          </p:cNvSpPr>
          <p:nvPr>
            <p:ph sz="half" idx="13"/>
          </p:nvPr>
        </p:nvSpPr>
        <p:spPr>
          <a:xfrm>
            <a:off x="609599" y="2133600"/>
            <a:ext cx="5486400" cy="3413760"/>
          </a:xfrm>
        </p:spPr>
        <p:txBody>
          <a:bodyPr rIns="274320"/>
          <a:lstStyle>
            <a:lvl1pPr marL="352629" indent="-344162">
              <a:tabLst/>
              <a:defRPr sz="2400">
                <a:solidFill>
                  <a:schemeClr val="tx1"/>
                </a:solidFill>
              </a:defRPr>
            </a:lvl1pPr>
            <a:lvl2pPr marL="705256" indent="-352629">
              <a:tabLst/>
              <a:defRPr sz="2133">
                <a:solidFill>
                  <a:schemeClr val="tx1"/>
                </a:solidFill>
              </a:defRPr>
            </a:lvl2pPr>
            <a:lvl3pPr marL="1097253" indent="-353559">
              <a:tabLst/>
              <a:defRPr sz="1867">
                <a:solidFill>
                  <a:schemeClr val="tx1"/>
                </a:solidFill>
              </a:defRPr>
            </a:lvl3pPr>
            <a:lvl4pPr marL="1449881" indent="-352629">
              <a:tabLst/>
              <a:defRPr sz="1867">
                <a:solidFill>
                  <a:schemeClr val="tx1"/>
                </a:solidFill>
              </a:defRPr>
            </a:lvl4pPr>
            <a:lvl5pPr marL="1802508"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ACCB921D-3E0B-AF4C-BA3B-0477F3F5ACA0}"/>
              </a:ext>
            </a:extLst>
          </p:cNvPr>
          <p:cNvSpPr>
            <a:spLocks noGrp="1"/>
          </p:cNvSpPr>
          <p:nvPr>
            <p:ph sz="half" idx="2"/>
          </p:nvPr>
        </p:nvSpPr>
        <p:spPr>
          <a:xfrm>
            <a:off x="6095999" y="2133600"/>
            <a:ext cx="5486400" cy="3413760"/>
          </a:xfrm>
        </p:spPr>
        <p:txBody>
          <a:bodyPr/>
          <a:lstStyle>
            <a:lvl1pPr marL="352629" indent="-344162">
              <a:tabLst/>
              <a:defRPr sz="2400">
                <a:solidFill>
                  <a:schemeClr val="tx1"/>
                </a:solidFill>
              </a:defRPr>
            </a:lvl1pPr>
            <a:lvl2pPr marL="705256" indent="-352629">
              <a:tabLst/>
              <a:defRPr sz="2133">
                <a:solidFill>
                  <a:schemeClr val="tx1"/>
                </a:solidFill>
              </a:defRPr>
            </a:lvl2pPr>
            <a:lvl3pPr marL="1057884" indent="-352629">
              <a:tabLst/>
              <a:defRPr sz="1867">
                <a:solidFill>
                  <a:schemeClr val="tx1"/>
                </a:solidFill>
              </a:defRPr>
            </a:lvl3pPr>
            <a:lvl4pPr marL="1402045" indent="-344162">
              <a:tabLst/>
              <a:defRPr sz="1867">
                <a:solidFill>
                  <a:schemeClr val="tx1"/>
                </a:solidFill>
              </a:defRPr>
            </a:lvl4pPr>
            <a:lvl5pPr marL="1754673" indent="-352629">
              <a:tabLst/>
              <a:defRPr sz="1867">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61C340F-EA41-9548-9C00-F8C9B8E3305F}"/>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208808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7" name="Content Placeholder 3">
            <a:extLst>
              <a:ext uri="{FF2B5EF4-FFF2-40B4-BE49-F238E27FC236}">
                <a16:creationId xmlns:a16="http://schemas.microsoft.com/office/drawing/2014/main" id="{10BB3492-7254-234B-BA8B-3595642F3C66}"/>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
        <p:nvSpPr>
          <p:cNvPr id="6" name="Rectangle 5">
            <a:extLst>
              <a:ext uri="{FF2B5EF4-FFF2-40B4-BE49-F238E27FC236}">
                <a16:creationId xmlns:a16="http://schemas.microsoft.com/office/drawing/2014/main" id="{B7854A22-75D4-004D-AD91-9BC8642F840C}"/>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Tree>
    <p:extLst>
      <p:ext uri="{BB962C8B-B14F-4D97-AF65-F5344CB8AC3E}">
        <p14:creationId xmlns:p14="http://schemas.microsoft.com/office/powerpoint/2010/main" val="87974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mp; ic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B2B9AF-7C7A-ED4B-8B47-5EFC4C7403E8}" type="slidenum">
              <a:rPr lang="en-US" smtClean="0"/>
              <a:t>‹#›</a:t>
            </a:fld>
            <a:endParaRPr lang="en-US" dirty="0"/>
          </a:p>
        </p:txBody>
      </p:sp>
      <p:sp>
        <p:nvSpPr>
          <p:cNvPr id="4" name="Title 1">
            <a:extLst>
              <a:ext uri="{FF2B5EF4-FFF2-40B4-BE49-F238E27FC236}">
                <a16:creationId xmlns:a16="http://schemas.microsoft.com/office/drawing/2014/main" id="{2126BFA5-099A-B14C-8A50-BD926BFD29DC}"/>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3" name="Picture Placeholder 2">
            <a:extLst>
              <a:ext uri="{FF2B5EF4-FFF2-40B4-BE49-F238E27FC236}">
                <a16:creationId xmlns:a16="http://schemas.microsoft.com/office/drawing/2014/main" id="{B4FC7E66-4F42-424E-A293-2832467625D2}"/>
              </a:ext>
            </a:extLst>
          </p:cNvPr>
          <p:cNvSpPr>
            <a:spLocks noGrp="1"/>
          </p:cNvSpPr>
          <p:nvPr>
            <p:ph type="pic" sz="quarter" idx="13" hasCustomPrompt="1"/>
          </p:nvPr>
        </p:nvSpPr>
        <p:spPr>
          <a:xfrm>
            <a:off x="1219200" y="1828800"/>
            <a:ext cx="1219200" cy="1219200"/>
          </a:xfrm>
        </p:spPr>
        <p:txBody>
          <a:bodyPr>
            <a:noAutofit/>
          </a:bodyPr>
          <a:lstStyle>
            <a:lvl1pPr marL="0" indent="0">
              <a:buNone/>
              <a:defRPr sz="2133"/>
            </a:lvl1pPr>
          </a:lstStyle>
          <a:p>
            <a:r>
              <a:rPr lang="en-US" dirty="0"/>
              <a:t>Click to add icon</a:t>
            </a:r>
          </a:p>
        </p:txBody>
      </p:sp>
      <p:sp>
        <p:nvSpPr>
          <p:cNvPr id="7" name="Text Placeholder 6">
            <a:extLst>
              <a:ext uri="{FF2B5EF4-FFF2-40B4-BE49-F238E27FC236}">
                <a16:creationId xmlns:a16="http://schemas.microsoft.com/office/drawing/2014/main" id="{2BD1A6E4-EA03-1B40-8C04-41B0309A3D0D}"/>
              </a:ext>
            </a:extLst>
          </p:cNvPr>
          <p:cNvSpPr>
            <a:spLocks noGrp="1"/>
          </p:cNvSpPr>
          <p:nvPr>
            <p:ph type="body" sz="quarter" idx="14" hasCustomPrompt="1"/>
          </p:nvPr>
        </p:nvSpPr>
        <p:spPr>
          <a:xfrm>
            <a:off x="6096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8" name="Text Placeholder 6">
            <a:extLst>
              <a:ext uri="{FF2B5EF4-FFF2-40B4-BE49-F238E27FC236}">
                <a16:creationId xmlns:a16="http://schemas.microsoft.com/office/drawing/2014/main" id="{654C8EC0-9C30-3543-A7B8-28399CF8F168}"/>
              </a:ext>
            </a:extLst>
          </p:cNvPr>
          <p:cNvSpPr>
            <a:spLocks noGrp="1"/>
          </p:cNvSpPr>
          <p:nvPr>
            <p:ph type="body" sz="quarter" idx="15" hasCustomPrompt="1"/>
          </p:nvPr>
        </p:nvSpPr>
        <p:spPr>
          <a:xfrm>
            <a:off x="6096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9" name="Picture Placeholder 2">
            <a:extLst>
              <a:ext uri="{FF2B5EF4-FFF2-40B4-BE49-F238E27FC236}">
                <a16:creationId xmlns:a16="http://schemas.microsoft.com/office/drawing/2014/main" id="{8D893610-95AB-DE4C-9591-EF84A7E68566}"/>
              </a:ext>
            </a:extLst>
          </p:cNvPr>
          <p:cNvSpPr>
            <a:spLocks noGrp="1"/>
          </p:cNvSpPr>
          <p:nvPr>
            <p:ph type="pic" sz="quarter" idx="16" hasCustomPrompt="1"/>
          </p:nvPr>
        </p:nvSpPr>
        <p:spPr>
          <a:xfrm>
            <a:off x="4047744" y="1828800"/>
            <a:ext cx="1219200" cy="1219200"/>
          </a:xfrm>
        </p:spPr>
        <p:txBody>
          <a:bodyPr>
            <a:noAutofit/>
          </a:bodyPr>
          <a:lstStyle>
            <a:lvl1pPr marL="0" indent="0">
              <a:buNone/>
              <a:defRPr sz="2133"/>
            </a:lvl1pPr>
          </a:lstStyle>
          <a:p>
            <a:r>
              <a:rPr lang="en-US" dirty="0"/>
              <a:t>Click to add icon</a:t>
            </a:r>
          </a:p>
        </p:txBody>
      </p:sp>
      <p:sp>
        <p:nvSpPr>
          <p:cNvPr id="10" name="Text Placeholder 6">
            <a:extLst>
              <a:ext uri="{FF2B5EF4-FFF2-40B4-BE49-F238E27FC236}">
                <a16:creationId xmlns:a16="http://schemas.microsoft.com/office/drawing/2014/main" id="{AC77022E-EDED-914C-8616-AA242F51AE8B}"/>
              </a:ext>
            </a:extLst>
          </p:cNvPr>
          <p:cNvSpPr>
            <a:spLocks noGrp="1"/>
          </p:cNvSpPr>
          <p:nvPr>
            <p:ph type="body" sz="quarter" idx="17" hasCustomPrompt="1"/>
          </p:nvPr>
        </p:nvSpPr>
        <p:spPr>
          <a:xfrm>
            <a:off x="3438144"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1" name="Text Placeholder 6">
            <a:extLst>
              <a:ext uri="{FF2B5EF4-FFF2-40B4-BE49-F238E27FC236}">
                <a16:creationId xmlns:a16="http://schemas.microsoft.com/office/drawing/2014/main" id="{D1B9A24B-CF9C-C945-8005-41043E0D96A2}"/>
              </a:ext>
            </a:extLst>
          </p:cNvPr>
          <p:cNvSpPr>
            <a:spLocks noGrp="1"/>
          </p:cNvSpPr>
          <p:nvPr>
            <p:ph type="body" sz="quarter" idx="18" hasCustomPrompt="1"/>
          </p:nvPr>
        </p:nvSpPr>
        <p:spPr>
          <a:xfrm>
            <a:off x="3438144"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2" name="Picture Placeholder 2">
            <a:extLst>
              <a:ext uri="{FF2B5EF4-FFF2-40B4-BE49-F238E27FC236}">
                <a16:creationId xmlns:a16="http://schemas.microsoft.com/office/drawing/2014/main" id="{A193DB8F-36F5-184D-B3E3-2508338EF276}"/>
              </a:ext>
            </a:extLst>
          </p:cNvPr>
          <p:cNvSpPr>
            <a:spLocks noGrp="1"/>
          </p:cNvSpPr>
          <p:nvPr>
            <p:ph type="pic" sz="quarter" idx="19" hasCustomPrompt="1"/>
          </p:nvPr>
        </p:nvSpPr>
        <p:spPr>
          <a:xfrm>
            <a:off x="6925056" y="1828800"/>
            <a:ext cx="1219200" cy="1219200"/>
          </a:xfrm>
        </p:spPr>
        <p:txBody>
          <a:bodyPr>
            <a:noAutofit/>
          </a:bodyPr>
          <a:lstStyle>
            <a:lvl1pPr marL="0" indent="0">
              <a:buNone/>
              <a:defRPr sz="2133"/>
            </a:lvl1pPr>
          </a:lstStyle>
          <a:p>
            <a:r>
              <a:rPr lang="en-US" dirty="0"/>
              <a:t>Click to add icon</a:t>
            </a:r>
          </a:p>
        </p:txBody>
      </p:sp>
      <p:sp>
        <p:nvSpPr>
          <p:cNvPr id="13" name="Text Placeholder 6">
            <a:extLst>
              <a:ext uri="{FF2B5EF4-FFF2-40B4-BE49-F238E27FC236}">
                <a16:creationId xmlns:a16="http://schemas.microsoft.com/office/drawing/2014/main" id="{500AD492-D007-5D40-884E-5F2416A7B9D3}"/>
              </a:ext>
            </a:extLst>
          </p:cNvPr>
          <p:cNvSpPr>
            <a:spLocks noGrp="1"/>
          </p:cNvSpPr>
          <p:nvPr>
            <p:ph type="body" sz="quarter" idx="20" hasCustomPrompt="1"/>
          </p:nvPr>
        </p:nvSpPr>
        <p:spPr>
          <a:xfrm>
            <a:off x="6315456"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4" name="Text Placeholder 6">
            <a:extLst>
              <a:ext uri="{FF2B5EF4-FFF2-40B4-BE49-F238E27FC236}">
                <a16:creationId xmlns:a16="http://schemas.microsoft.com/office/drawing/2014/main" id="{50500D15-600D-F64C-AAE1-A9891DDB145B}"/>
              </a:ext>
            </a:extLst>
          </p:cNvPr>
          <p:cNvSpPr>
            <a:spLocks noGrp="1"/>
          </p:cNvSpPr>
          <p:nvPr>
            <p:ph type="body" sz="quarter" idx="21" hasCustomPrompt="1"/>
          </p:nvPr>
        </p:nvSpPr>
        <p:spPr>
          <a:xfrm>
            <a:off x="6315456" y="3657599"/>
            <a:ext cx="2438400" cy="379656"/>
          </a:xfrm>
        </p:spPr>
        <p:txBody>
          <a:bodyPr>
            <a:sp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5" name="Picture Placeholder 2">
            <a:extLst>
              <a:ext uri="{FF2B5EF4-FFF2-40B4-BE49-F238E27FC236}">
                <a16:creationId xmlns:a16="http://schemas.microsoft.com/office/drawing/2014/main" id="{83159746-6860-6E4E-BEEA-622CFF57DA40}"/>
              </a:ext>
            </a:extLst>
          </p:cNvPr>
          <p:cNvSpPr>
            <a:spLocks noGrp="1"/>
          </p:cNvSpPr>
          <p:nvPr>
            <p:ph type="pic" sz="quarter" idx="22" hasCustomPrompt="1"/>
          </p:nvPr>
        </p:nvSpPr>
        <p:spPr>
          <a:xfrm>
            <a:off x="9753600" y="1828800"/>
            <a:ext cx="1219200" cy="1219200"/>
          </a:xfrm>
        </p:spPr>
        <p:txBody>
          <a:bodyPr>
            <a:noAutofit/>
          </a:bodyPr>
          <a:lstStyle>
            <a:lvl1pPr marL="0" indent="0">
              <a:buNone/>
              <a:defRPr sz="2133"/>
            </a:lvl1pPr>
          </a:lstStyle>
          <a:p>
            <a:r>
              <a:rPr lang="en-US" dirty="0"/>
              <a:t>Click to add icon</a:t>
            </a:r>
          </a:p>
        </p:txBody>
      </p:sp>
      <p:sp>
        <p:nvSpPr>
          <p:cNvPr id="16" name="Text Placeholder 6">
            <a:extLst>
              <a:ext uri="{FF2B5EF4-FFF2-40B4-BE49-F238E27FC236}">
                <a16:creationId xmlns:a16="http://schemas.microsoft.com/office/drawing/2014/main" id="{79A40F1F-D1D6-5E47-A57D-B4C538978198}"/>
              </a:ext>
            </a:extLst>
          </p:cNvPr>
          <p:cNvSpPr>
            <a:spLocks noGrp="1"/>
          </p:cNvSpPr>
          <p:nvPr>
            <p:ph type="body" sz="quarter" idx="23" hasCustomPrompt="1"/>
          </p:nvPr>
        </p:nvSpPr>
        <p:spPr>
          <a:xfrm>
            <a:off x="9144000" y="3048000"/>
            <a:ext cx="2438400" cy="609600"/>
          </a:xfrm>
        </p:spPr>
        <p:txBody>
          <a:bodyPr>
            <a:noAutofit/>
          </a:bodyPr>
          <a:lstStyle>
            <a:lvl1pPr marL="0" indent="0" algn="ctr">
              <a:buNone/>
              <a:defRPr sz="2133" b="1">
                <a:solidFill>
                  <a:schemeClr val="accent2"/>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title</a:t>
            </a:r>
          </a:p>
        </p:txBody>
      </p:sp>
      <p:sp>
        <p:nvSpPr>
          <p:cNvPr id="17" name="Text Placeholder 6">
            <a:extLst>
              <a:ext uri="{FF2B5EF4-FFF2-40B4-BE49-F238E27FC236}">
                <a16:creationId xmlns:a16="http://schemas.microsoft.com/office/drawing/2014/main" id="{2C2B23CA-254B-9E4A-8C5C-217A22446D39}"/>
              </a:ext>
            </a:extLst>
          </p:cNvPr>
          <p:cNvSpPr>
            <a:spLocks noGrp="1"/>
          </p:cNvSpPr>
          <p:nvPr>
            <p:ph type="body" sz="quarter" idx="24" hasCustomPrompt="1"/>
          </p:nvPr>
        </p:nvSpPr>
        <p:spPr>
          <a:xfrm>
            <a:off x="9144000" y="3657600"/>
            <a:ext cx="2438400" cy="1219200"/>
          </a:xfrm>
        </p:spPr>
        <p:txBody>
          <a:bodyPr>
            <a:noAutofit/>
          </a:bodyPr>
          <a:lstStyle>
            <a:lvl1pPr marL="0" indent="0" algn="l">
              <a:buNone/>
              <a:defRPr sz="1867" b="0">
                <a:solidFill>
                  <a:schemeClr val="tx1"/>
                </a:solidFill>
              </a:defRPr>
            </a:lvl1pPr>
            <a:lvl2pPr marL="609585" indent="0">
              <a:buNone/>
              <a:defRPr sz="2133" b="1">
                <a:solidFill>
                  <a:schemeClr val="accent2"/>
                </a:solidFill>
              </a:defRPr>
            </a:lvl2pPr>
            <a:lvl3pPr marL="1219170" indent="0">
              <a:buNone/>
              <a:defRPr sz="1867" b="1">
                <a:solidFill>
                  <a:schemeClr val="accent2"/>
                </a:solidFill>
              </a:defRPr>
            </a:lvl3pPr>
            <a:lvl4pPr marL="1828754" indent="0">
              <a:buNone/>
              <a:defRPr sz="1600" b="1">
                <a:solidFill>
                  <a:schemeClr val="accent2"/>
                </a:solidFill>
              </a:defRPr>
            </a:lvl4pPr>
            <a:lvl5pPr marL="2438339" indent="0">
              <a:buNone/>
              <a:defRPr sz="1600" b="1">
                <a:solidFill>
                  <a:schemeClr val="accent2"/>
                </a:solidFill>
              </a:defRPr>
            </a:lvl5pPr>
          </a:lstStyle>
          <a:p>
            <a:pPr lvl="0"/>
            <a:r>
              <a:rPr lang="en-US"/>
              <a:t>Click to add text</a:t>
            </a:r>
          </a:p>
        </p:txBody>
      </p:sp>
      <p:sp>
        <p:nvSpPr>
          <p:cNvPr id="19" name="Content Placeholder 3">
            <a:extLst>
              <a:ext uri="{FF2B5EF4-FFF2-40B4-BE49-F238E27FC236}">
                <a16:creationId xmlns:a16="http://schemas.microsoft.com/office/drawing/2014/main" id="{E7AD39DF-F654-2146-981F-65641C1FFE90}"/>
              </a:ext>
            </a:extLst>
          </p:cNvPr>
          <p:cNvSpPr>
            <a:spLocks noGrp="1"/>
          </p:cNvSpPr>
          <p:nvPr>
            <p:ph sz="quarter" idx="11" hasCustomPrompt="1"/>
          </p:nvPr>
        </p:nvSpPr>
        <p:spPr>
          <a:xfrm>
            <a:off x="609600" y="5375365"/>
            <a:ext cx="10972800" cy="731520"/>
          </a:xfrm>
        </p:spPr>
        <p:txBody>
          <a:bodyPr anchor="b">
            <a:noAutofit/>
          </a:bodyPr>
          <a:lstStyle>
            <a:lvl1pPr marL="0" indent="0">
              <a:lnSpc>
                <a:spcPts val="1067"/>
              </a:lnSpc>
              <a:spcBef>
                <a:spcPts val="0"/>
              </a:spcBef>
              <a:spcAft>
                <a:spcPts val="267"/>
              </a:spcAft>
              <a:buNone/>
              <a:defRPr sz="1067">
                <a:solidFill>
                  <a:schemeClr val="accent6"/>
                </a:solidFill>
              </a:defRPr>
            </a:lvl1pPr>
            <a:lvl2pPr marL="609585" indent="0">
              <a:buNone/>
              <a:defRPr sz="1467"/>
            </a:lvl2pPr>
            <a:lvl3pPr marL="1219170" indent="0">
              <a:buNone/>
              <a:defRPr sz="1400"/>
            </a:lvl3pPr>
            <a:lvl4pPr marL="1828754" indent="0">
              <a:buNone/>
              <a:defRPr sz="1333"/>
            </a:lvl4pPr>
            <a:lvl5pPr marL="2438339" indent="0">
              <a:buNone/>
              <a:defRPr sz="1333"/>
            </a:lvl5pPr>
          </a:lstStyle>
          <a:p>
            <a:pPr lvl="0"/>
            <a:r>
              <a:rPr lang="en-US"/>
              <a:t>Click to insert disclosures</a:t>
            </a:r>
          </a:p>
        </p:txBody>
      </p:sp>
    </p:spTree>
    <p:extLst>
      <p:ext uri="{BB962C8B-B14F-4D97-AF65-F5344CB8AC3E}">
        <p14:creationId xmlns:p14="http://schemas.microsoft.com/office/powerpoint/2010/main" val="344902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3051701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609585" rtl="0" eaLnBrk="1" latinLnBrk="0" hangingPunct="1">
        <a:spcBef>
          <a:spcPct val="0"/>
        </a:spcBef>
        <a:buNone/>
        <a:defRPr sz="3733" b="1" i="0" kern="1200">
          <a:solidFill>
            <a:schemeClr val="tx2"/>
          </a:solidFill>
          <a:latin typeface="+mj-lt"/>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mn-lt"/>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mn-lt"/>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123859"/>
            <a:ext cx="12192000" cy="731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dirty="0">
              <a:solidFill>
                <a:srgbClr val="00AAC6"/>
              </a:solidFill>
              <a:latin typeface="Arial" panose="020B0604020202020204" pitchFamily="34" charset="0"/>
            </a:endParaRPr>
          </a:p>
        </p:txBody>
      </p:sp>
      <p:sp>
        <p:nvSpPr>
          <p:cNvPr id="2" name="Title Placeholder 1"/>
          <p:cNvSpPr>
            <a:spLocks noGrp="1"/>
          </p:cNvSpPr>
          <p:nvPr>
            <p:ph type="title"/>
          </p:nvPr>
        </p:nvSpPr>
        <p:spPr>
          <a:xfrm>
            <a:off x="609600" y="243841"/>
            <a:ext cx="10972800" cy="759119"/>
          </a:xfrm>
          <a:prstGeom prst="rect">
            <a:avLst/>
          </a:prstGeom>
        </p:spPr>
        <p:txBody>
          <a:bodyPr vert="horz" wrap="square" lIns="91440" tIns="91440" rIns="91440" bIns="91440" rtlCol="0" anchor="t" anchorCtr="0">
            <a:spAutoFit/>
          </a:bodyPr>
          <a:lstStyle/>
          <a:p>
            <a:endParaRPr lang="en-US" dirty="0"/>
          </a:p>
        </p:txBody>
      </p:sp>
      <p:sp>
        <p:nvSpPr>
          <p:cNvPr id="3" name="Text Placeholder 2"/>
          <p:cNvSpPr>
            <a:spLocks noGrp="1"/>
          </p:cNvSpPr>
          <p:nvPr>
            <p:ph type="body" idx="1"/>
          </p:nvPr>
        </p:nvSpPr>
        <p:spPr>
          <a:xfrm>
            <a:off x="609600" y="1584960"/>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88525" y="6307056"/>
            <a:ext cx="500097" cy="365125"/>
          </a:xfrm>
          <a:prstGeom prst="rect">
            <a:avLst/>
          </a:prstGeom>
        </p:spPr>
        <p:txBody>
          <a:bodyPr vert="horz" lIns="91440" tIns="45720" rIns="91440" bIns="45720" rtlCol="0" anchor="ctr"/>
          <a:lstStyle>
            <a:lvl1pPr algn="l">
              <a:defRPr sz="1200" b="0" i="0">
                <a:solidFill>
                  <a:schemeClr val="bg1"/>
                </a:solidFill>
                <a:latin typeface="Arial" panose="020B0604020202020204" pitchFamily="34" charset="0"/>
              </a:defRPr>
            </a:lvl1pPr>
          </a:lstStyle>
          <a:p>
            <a:fld id="{9DB2B9AF-7C7A-ED4B-8B47-5EFC4C7403E8}" type="slidenum">
              <a:rPr lang="en-US" smtClean="0"/>
              <a:pPr/>
              <a:t>‹#›</a:t>
            </a:fld>
            <a:endParaRPr lang="en-US" dirty="0"/>
          </a:p>
        </p:txBody>
      </p:sp>
      <p:pic>
        <p:nvPicPr>
          <p:cNvPr id="10" name="Picture 9">
            <a:extLst>
              <a:ext uri="{FF2B5EF4-FFF2-40B4-BE49-F238E27FC236}">
                <a16:creationId xmlns:a16="http://schemas.microsoft.com/office/drawing/2014/main" id="{17A996A8-7C30-284C-B616-6D5581931DF3}"/>
              </a:ext>
            </a:extLst>
          </p:cNvPr>
          <p:cNvPicPr>
            <a:picLocks noChangeAspect="1"/>
          </p:cNvPicPr>
          <p:nvPr userDrawn="1"/>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9770343" y="6374439"/>
            <a:ext cx="1828800" cy="292608"/>
          </a:xfrm>
          <a:prstGeom prst="rect">
            <a:avLst/>
          </a:prstGeom>
        </p:spPr>
      </p:pic>
    </p:spTree>
    <p:extLst>
      <p:ext uri="{BB962C8B-B14F-4D97-AF65-F5344CB8AC3E}">
        <p14:creationId xmlns:p14="http://schemas.microsoft.com/office/powerpoint/2010/main" val="42649345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09585" rtl="0" eaLnBrk="1" latinLnBrk="0" hangingPunct="1">
        <a:spcBef>
          <a:spcPct val="0"/>
        </a:spcBef>
        <a:buNone/>
        <a:defRPr sz="3733" b="0" i="0" kern="1200">
          <a:solidFill>
            <a:schemeClr val="tx2"/>
          </a:solidFill>
          <a:latin typeface="Arial" panose="020B0604020202020204" pitchFamily="34" charset="0"/>
          <a:ea typeface="+mj-ea"/>
          <a:cs typeface="+mj-cs"/>
        </a:defRPr>
      </a:lvl1pPr>
    </p:titleStyle>
    <p:bodyStyle>
      <a:lvl1pPr marL="341367" indent="-341367" algn="l" defTabSz="609585" rtl="0" eaLnBrk="1" latinLnBrk="0" hangingPunct="1">
        <a:spcBef>
          <a:spcPts val="1333"/>
        </a:spcBef>
        <a:buFont typeface="Wingdings" pitchFamily="2" charset="2"/>
        <a:buChar char="§"/>
        <a:defRPr sz="2667" b="0" i="0" kern="1200">
          <a:solidFill>
            <a:schemeClr val="tx1"/>
          </a:solidFill>
          <a:latin typeface="Arial" panose="020B0604020202020204" pitchFamily="34" charset="0"/>
          <a:ea typeface="+mn-ea"/>
          <a:cs typeface="+mn-cs"/>
        </a:defRPr>
      </a:lvl1pPr>
      <a:lvl2pPr marL="990575" indent="-380990" algn="l" defTabSz="609585" rtl="0" eaLnBrk="1" latinLnBrk="0" hangingPunct="1">
        <a:spcBef>
          <a:spcPts val="1333"/>
        </a:spcBef>
        <a:buFont typeface="Wingdings" pitchFamily="2" charset="2"/>
        <a:buChar char="§"/>
        <a:defRPr sz="2400" b="0" i="0" kern="1200">
          <a:solidFill>
            <a:schemeClr val="tx1"/>
          </a:solidFill>
          <a:latin typeface="Arial" panose="020B0604020202020204" pitchFamily="34" charset="0"/>
          <a:ea typeface="+mn-ea"/>
          <a:cs typeface="+mn-cs"/>
        </a:defRPr>
      </a:lvl2pPr>
      <a:lvl3pPr marL="1523962"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3pPr>
      <a:lvl4pPr marL="2133547"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4pPr>
      <a:lvl5pPr marL="2743131" indent="-304792" algn="l" defTabSz="609585" rtl="0" eaLnBrk="1" latinLnBrk="0" hangingPunct="1">
        <a:spcBef>
          <a:spcPts val="1333"/>
        </a:spcBef>
        <a:buFont typeface="Wingdings" pitchFamily="2" charset="2"/>
        <a:buChar char="§"/>
        <a:defRPr sz="2133" b="0" i="0" kern="1200">
          <a:solidFill>
            <a:schemeClr val="tx1"/>
          </a:solidFill>
          <a:latin typeface="Arial" panose="020B0604020202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64E3-97E8-BB4E-98F4-30A9432A8F0E}"/>
              </a:ext>
            </a:extLst>
          </p:cNvPr>
          <p:cNvSpPr>
            <a:spLocks noGrp="1"/>
          </p:cNvSpPr>
          <p:nvPr>
            <p:ph type="title"/>
          </p:nvPr>
        </p:nvSpPr>
        <p:spPr>
          <a:xfrm>
            <a:off x="1219199" y="2211362"/>
            <a:ext cx="9144000" cy="2031454"/>
          </a:xfrm>
        </p:spPr>
        <p:txBody>
          <a:bodyPr anchor="b"/>
          <a:lstStyle/>
          <a:p>
            <a:r>
              <a:rPr lang="en-US" dirty="0"/>
              <a:t>Healthcare FSA: </a:t>
            </a:r>
            <a:br>
              <a:rPr lang="en-US" dirty="0"/>
            </a:br>
            <a:r>
              <a:rPr lang="en-US" dirty="0"/>
              <a:t>A flexible way to save</a:t>
            </a:r>
          </a:p>
        </p:txBody>
      </p:sp>
      <p:sp>
        <p:nvSpPr>
          <p:cNvPr id="8" name="Content Placeholder 5">
            <a:extLst>
              <a:ext uri="{FF2B5EF4-FFF2-40B4-BE49-F238E27FC236}">
                <a16:creationId xmlns:a16="http://schemas.microsoft.com/office/drawing/2014/main" id="{A56AE98F-7161-6442-9B5D-23848815B033}"/>
              </a:ext>
            </a:extLst>
          </p:cNvPr>
          <p:cNvSpPr txBox="1">
            <a:spLocks/>
          </p:cNvSpPr>
          <p:nvPr/>
        </p:nvSpPr>
        <p:spPr>
          <a:xfrm>
            <a:off x="4127266" y="831008"/>
            <a:ext cx="9623191" cy="512897"/>
          </a:xfrm>
          <a:prstGeom prst="rect">
            <a:avLst/>
          </a:prstGeom>
        </p:spPr>
        <p:txBody>
          <a:bodyPr vert="horz" lIns="0" tIns="60960" rIns="0" bIns="60960" rtlCol="0">
            <a:spAutoFit/>
          </a:bodyPr>
          <a:lstStyle>
            <a:lvl1pPr marL="0" indent="0" algn="l" defTabSz="457200" rtl="0" eaLnBrk="1" latinLnBrk="0" hangingPunct="1">
              <a:spcBef>
                <a:spcPts val="1000"/>
              </a:spcBef>
              <a:buFont typeface="Wingdings" pitchFamily="2" charset="2"/>
              <a:buNone/>
              <a:defRPr sz="2400" b="0" i="0" kern="1200">
                <a:solidFill>
                  <a:srgbClr val="FFFFFF"/>
                </a:solidFill>
                <a:latin typeface="Sanchez Slab Bold" panose="02000000000000000000" pitchFamily="2" charset="0"/>
                <a:ea typeface="+mn-ea"/>
                <a:cs typeface="+mn-cs"/>
              </a:defRPr>
            </a:lvl1pPr>
            <a:lvl2pPr marL="457189" indent="0" algn="l" defTabSz="457200" rtl="0" eaLnBrk="1" latinLnBrk="0" hangingPunct="1">
              <a:spcBef>
                <a:spcPts val="1000"/>
              </a:spcBef>
              <a:buFont typeface="Wingdings" pitchFamily="2" charset="2"/>
              <a:buNone/>
              <a:defRPr sz="1800" b="0" i="0" kern="1200">
                <a:solidFill>
                  <a:schemeClr val="tx1"/>
                </a:solidFill>
                <a:latin typeface="Helvetica Condensed" panose="020B0606020202030204" pitchFamily="34" charset="0"/>
                <a:ea typeface="+mn-ea"/>
                <a:cs typeface="+mn-cs"/>
              </a:defRPr>
            </a:lvl2pPr>
            <a:lvl3pPr marL="914378"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3pPr>
            <a:lvl4pPr marL="1371566"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4pPr>
            <a:lvl5pPr marL="1828754" indent="0" algn="l" defTabSz="457200" rtl="0" eaLnBrk="1" latinLnBrk="0" hangingPunct="1">
              <a:spcBef>
                <a:spcPts val="1000"/>
              </a:spcBef>
              <a:buFont typeface="Wingdings" pitchFamily="2" charset="2"/>
              <a:buNone/>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333"/>
              </a:spcBef>
              <a:spcAft>
                <a:spcPts val="0"/>
              </a:spcAft>
              <a:buClrTx/>
              <a:buSzTx/>
              <a:buFont typeface="Wingdings" pitchFamily="2" charset="2"/>
              <a:buNone/>
              <a:tabLst/>
              <a:defRPr/>
            </a:pPr>
            <a:r>
              <a:rPr kumimoji="0" lang="en-US" sz="2533" b="0" i="0" u="none" strike="noStrike" kern="1200" cap="none" spc="0" normalizeH="0" baseline="0" noProof="0" dirty="0">
                <a:ln>
                  <a:noFill/>
                </a:ln>
                <a:solidFill>
                  <a:srgbClr val="FFFFFF"/>
                </a:solidFill>
                <a:effectLst/>
                <a:uLnTx/>
                <a:uFillTx/>
                <a:latin typeface="Arial"/>
                <a:ea typeface="+mn-ea"/>
                <a:cs typeface="+mn-cs"/>
              </a:rPr>
              <a:t>Healthcare Flexible Spending Account (FSA)</a:t>
            </a:r>
          </a:p>
        </p:txBody>
      </p:sp>
      <p:cxnSp>
        <p:nvCxnSpPr>
          <p:cNvPr id="9" name="Straight Connector 8">
            <a:extLst>
              <a:ext uri="{FF2B5EF4-FFF2-40B4-BE49-F238E27FC236}">
                <a16:creationId xmlns:a16="http://schemas.microsoft.com/office/drawing/2014/main" id="{86E94628-27CE-DB45-886B-D87D7BA91380}"/>
              </a:ext>
            </a:extLst>
          </p:cNvPr>
          <p:cNvCxnSpPr>
            <a:cxnSpLocks/>
          </p:cNvCxnSpPr>
          <p:nvPr/>
        </p:nvCxnSpPr>
        <p:spPr>
          <a:xfrm>
            <a:off x="3901440" y="855392"/>
            <a:ext cx="0" cy="432187"/>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21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647364-A007-464F-B345-0044AA631224}"/>
              </a:ext>
            </a:extLst>
          </p:cNvPr>
          <p:cNvGrpSpPr/>
          <p:nvPr/>
        </p:nvGrpSpPr>
        <p:grpSpPr>
          <a:xfrm>
            <a:off x="716662" y="3485088"/>
            <a:ext cx="5379338" cy="1522853"/>
            <a:chOff x="546519" y="2891691"/>
            <a:chExt cx="5379338" cy="1522853"/>
          </a:xfrm>
        </p:grpSpPr>
        <p:grpSp>
          <p:nvGrpSpPr>
            <p:cNvPr id="21" name="Group 20">
              <a:extLst>
                <a:ext uri="{FF2B5EF4-FFF2-40B4-BE49-F238E27FC236}">
                  <a16:creationId xmlns:a16="http://schemas.microsoft.com/office/drawing/2014/main" id="{96CB2D16-83E4-FE4B-8294-DBC560B4252F}"/>
                </a:ext>
              </a:extLst>
            </p:cNvPr>
            <p:cNvGrpSpPr/>
            <p:nvPr/>
          </p:nvGrpSpPr>
          <p:grpSpPr>
            <a:xfrm>
              <a:off x="546519" y="2891691"/>
              <a:ext cx="2877029" cy="1522853"/>
              <a:chOff x="546519" y="1785547"/>
              <a:chExt cx="2877029" cy="1522853"/>
            </a:xfrm>
          </p:grpSpPr>
          <p:sp>
            <p:nvSpPr>
              <p:cNvPr id="22" name="Title 2">
                <a:extLst>
                  <a:ext uri="{FF2B5EF4-FFF2-40B4-BE49-F238E27FC236}">
                    <a16:creationId xmlns:a16="http://schemas.microsoft.com/office/drawing/2014/main" id="{97C594B9-739E-2C4B-9AB2-C2283F2BA41C}"/>
                  </a:ext>
                </a:extLst>
              </p:cNvPr>
              <p:cNvSpPr txBox="1">
                <a:spLocks/>
              </p:cNvSpPr>
              <p:nvPr/>
            </p:nvSpPr>
            <p:spPr>
              <a:xfrm>
                <a:off x="546520" y="1785547"/>
                <a:ext cx="1711223"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Deion contributes</a:t>
                </a:r>
              </a:p>
            </p:txBody>
          </p:sp>
          <p:sp>
            <p:nvSpPr>
              <p:cNvPr id="23" name="TextBox 22">
                <a:extLst>
                  <a:ext uri="{FF2B5EF4-FFF2-40B4-BE49-F238E27FC236}">
                    <a16:creationId xmlns:a16="http://schemas.microsoft.com/office/drawing/2014/main" id="{DF9B0023-917A-2849-84F7-CA11778DCCD2}"/>
                  </a:ext>
                </a:extLst>
              </p:cNvPr>
              <p:cNvSpPr txBox="1"/>
              <p:nvPr/>
            </p:nvSpPr>
            <p:spPr>
              <a:xfrm>
                <a:off x="546519" y="2728754"/>
                <a:ext cx="2877029" cy="579646"/>
              </a:xfrm>
              <a:prstGeom prst="rect">
                <a:avLst/>
              </a:prstGeom>
              <a:noFill/>
            </p:spPr>
            <p:txBody>
              <a:bodyPr wrap="square" rtlCol="0">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rPr>
                  <a:t>$2,000</a:t>
                </a:r>
              </a:p>
            </p:txBody>
          </p:sp>
        </p:grpSp>
        <p:grpSp>
          <p:nvGrpSpPr>
            <p:cNvPr id="59" name="Group 58">
              <a:extLst>
                <a:ext uri="{FF2B5EF4-FFF2-40B4-BE49-F238E27FC236}">
                  <a16:creationId xmlns:a16="http://schemas.microsoft.com/office/drawing/2014/main" id="{AD21DE12-8095-A74E-A471-5B7F067EB7B1}"/>
                </a:ext>
              </a:extLst>
            </p:cNvPr>
            <p:cNvGrpSpPr/>
            <p:nvPr/>
          </p:nvGrpSpPr>
          <p:grpSpPr>
            <a:xfrm>
              <a:off x="3048828" y="2891691"/>
              <a:ext cx="2877029" cy="1522853"/>
              <a:chOff x="546519" y="1785547"/>
              <a:chExt cx="2877029" cy="1522853"/>
            </a:xfrm>
          </p:grpSpPr>
          <p:sp>
            <p:nvSpPr>
              <p:cNvPr id="60" name="Title 2">
                <a:extLst>
                  <a:ext uri="{FF2B5EF4-FFF2-40B4-BE49-F238E27FC236}">
                    <a16:creationId xmlns:a16="http://schemas.microsoft.com/office/drawing/2014/main" id="{6F078AEA-021E-8F4C-A898-8EC2866E28A6}"/>
                  </a:ext>
                </a:extLst>
              </p:cNvPr>
              <p:cNvSpPr txBox="1">
                <a:spLocks/>
              </p:cNvSpPr>
              <p:nvPr/>
            </p:nvSpPr>
            <p:spPr>
              <a:xfrm>
                <a:off x="546519" y="1785547"/>
                <a:ext cx="2080879" cy="943207"/>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8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His annual tax savings</a:t>
                </a:r>
                <a:r>
                  <a:rPr kumimoji="0" lang="en-US" sz="2000" b="0" i="0" u="none" strike="noStrike" kern="1200" cap="none" spc="0" normalizeH="0" baseline="30000" noProof="0" dirty="0">
                    <a:ln>
                      <a:noFill/>
                    </a:ln>
                    <a:solidFill>
                      <a:srgbClr val="626362"/>
                    </a:solidFill>
                    <a:effectLst/>
                    <a:uLnTx/>
                    <a:uFillTx/>
                    <a:latin typeface="Arial"/>
                    <a:ea typeface="+mj-ea"/>
                    <a:cs typeface="+mj-cs"/>
                  </a:rPr>
                  <a:t>1 </a:t>
                </a:r>
                <a:r>
                  <a:rPr kumimoji="0" lang="en-US" sz="2000" b="0" i="0" u="none" strike="noStrike" kern="1200" cap="none" spc="0" normalizeH="0" baseline="0" noProof="0" dirty="0">
                    <a:ln>
                      <a:noFill/>
                    </a:ln>
                    <a:solidFill>
                      <a:srgbClr val="626362"/>
                    </a:solidFill>
                    <a:effectLst/>
                    <a:uLnTx/>
                    <a:uFillTx/>
                    <a:latin typeface="Arial"/>
                    <a:ea typeface="+mj-ea"/>
                    <a:cs typeface="+mj-cs"/>
                  </a:rPr>
                  <a:t>are</a:t>
                </a:r>
              </a:p>
            </p:txBody>
          </p:sp>
          <p:sp>
            <p:nvSpPr>
              <p:cNvPr id="61" name="TextBox 60">
                <a:extLst>
                  <a:ext uri="{FF2B5EF4-FFF2-40B4-BE49-F238E27FC236}">
                    <a16:creationId xmlns:a16="http://schemas.microsoft.com/office/drawing/2014/main" id="{66FFE29A-966E-224A-9D32-A213FE67CA1F}"/>
                  </a:ext>
                </a:extLst>
              </p:cNvPr>
              <p:cNvSpPr txBox="1"/>
              <p:nvPr/>
            </p:nvSpPr>
            <p:spPr>
              <a:xfrm>
                <a:off x="546519" y="2728754"/>
                <a:ext cx="2877029" cy="5796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dirty="0">
                    <a:ln>
                      <a:noFill/>
                    </a:ln>
                    <a:solidFill>
                      <a:srgbClr val="007A96"/>
                    </a:solidFill>
                    <a:effectLst/>
                    <a:uLnTx/>
                    <a:uFillTx/>
                    <a:latin typeface="Arial"/>
                    <a:cs typeface="Arial"/>
                  </a:rPr>
                  <a:t>$</a:t>
                </a:r>
                <a:r>
                  <a:rPr lang="en-US" sz="3200" dirty="0">
                    <a:solidFill>
                      <a:srgbClr val="007A96"/>
                    </a:solidFill>
                    <a:latin typeface="Arial"/>
                    <a:cs typeface="Arial"/>
                  </a:rPr>
                  <a:t>400</a:t>
                </a:r>
                <a:endParaRPr kumimoji="0" lang="en-US" sz="3200" b="0" i="0" u="none" strike="noStrike" kern="1200" cap="none" spc="0" normalizeH="0" baseline="0" noProof="0" dirty="0">
                  <a:ln>
                    <a:noFill/>
                  </a:ln>
                  <a:solidFill>
                    <a:srgbClr val="007A96"/>
                  </a:solidFill>
                  <a:effectLst/>
                  <a:uLnTx/>
                  <a:uFillTx/>
                  <a:latin typeface="Arial" panose="020B0604020202020204" pitchFamily="34" charset="0"/>
                  <a:ea typeface="+mn-ea"/>
                  <a:cs typeface="Arial" panose="020B0604020202020204" pitchFamily="34" charset="0"/>
                </a:endParaRPr>
              </a:p>
            </p:txBody>
          </p:sp>
        </p:grpSp>
        <p:cxnSp>
          <p:nvCxnSpPr>
            <p:cNvPr id="62" name="Straight Connector 61">
              <a:extLst>
                <a:ext uri="{FF2B5EF4-FFF2-40B4-BE49-F238E27FC236}">
                  <a16:creationId xmlns:a16="http://schemas.microsoft.com/office/drawing/2014/main" id="{FE047C11-9FE8-5742-9AF7-7AC3B6724833}"/>
                </a:ext>
              </a:extLst>
            </p:cNvPr>
            <p:cNvCxnSpPr>
              <a:cxnSpLocks/>
            </p:cNvCxnSpPr>
            <p:nvPr/>
          </p:nvCxnSpPr>
          <p:spPr>
            <a:xfrm>
              <a:off x="2509339" y="2971901"/>
              <a:ext cx="0" cy="14426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B7FE49B-A4A2-434C-B01B-EBF37EB04D15}"/>
              </a:ext>
            </a:extLst>
          </p:cNvPr>
          <p:cNvSpPr txBox="1">
            <a:spLocks/>
          </p:cNvSpPr>
          <p:nvPr/>
        </p:nvSpPr>
        <p:spPr>
          <a:xfrm>
            <a:off x="546519" y="6070154"/>
            <a:ext cx="4615031" cy="61555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chemeClr val="bg1">
                    <a:lumMod val="50000"/>
                  </a:schemeClr>
                </a:solidFill>
                <a:effectLst/>
                <a:uLnTx/>
                <a:uFillTx/>
                <a:latin typeface="Arial"/>
                <a:cs typeface="Arial"/>
              </a:rPr>
              <a:t>1</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Assumes Deion pays </a:t>
            </a:r>
            <a:r>
              <a:rPr lang="en-US" sz="800" b="0" dirty="0">
                <a:solidFill>
                  <a:schemeClr val="bg1">
                    <a:lumMod val="50000"/>
                  </a:schemeClr>
                </a:solidFill>
                <a:latin typeface="Arial"/>
                <a:cs typeface="Arial"/>
              </a:rPr>
              <a:t>20</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 of his income in federal, state and social security taxes. Actual tax </a:t>
            </a:r>
            <a:r>
              <a:rPr kumimoji="0" lang="en-US" sz="800" b="0" i="0" u="none" strike="noStrike" kern="1200" cap="none" spc="0" normalizeH="0" baseline="0" noProof="0">
                <a:ln>
                  <a:noFill/>
                </a:ln>
                <a:solidFill>
                  <a:schemeClr val="bg1">
                    <a:lumMod val="50000"/>
                  </a:schemeClr>
                </a:solidFill>
                <a:effectLst/>
                <a:uLnTx/>
                <a:uFillTx/>
                <a:latin typeface="Arial"/>
                <a:cs typeface="Arial"/>
              </a:rPr>
              <a:t>savings will depend on your </a:t>
            </a:r>
            <a:r>
              <a:rPr lang="en-US" sz="800" b="0">
                <a:solidFill>
                  <a:schemeClr val="bg1">
                    <a:lumMod val="50000"/>
                  </a:schemeClr>
                </a:solidFill>
                <a:latin typeface="Arial"/>
                <a:cs typeface="Arial"/>
              </a:rPr>
              <a:t>FSA</a:t>
            </a:r>
            <a:r>
              <a:rPr kumimoji="0" lang="en-US" sz="800" b="0" i="0" u="none" strike="noStrike" kern="1200" cap="none" spc="0" normalizeH="0" baseline="0" noProof="0">
                <a:ln>
                  <a:noFill/>
                </a:ln>
                <a:solidFill>
                  <a:schemeClr val="bg1">
                    <a:lumMod val="50000"/>
                  </a:schemeClr>
                </a:solidFill>
                <a:effectLst/>
                <a:uLnTx/>
                <a:uFillTx/>
                <a:latin typeface="Arial"/>
                <a:cs typeface="Arial"/>
              </a:rPr>
              <a:t> contributions, applicable State tax rates and your personal tax </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situation. Please consult your tax adviser for details.</a:t>
            </a:r>
            <a:endParaRPr lang="en-US" sz="800" b="0" i="0" u="none" strike="noStrike" kern="1200" cap="none" spc="0" normalizeH="0" baseline="0" noProof="0" dirty="0">
              <a:ln>
                <a:noFill/>
              </a:ln>
              <a:solidFill>
                <a:schemeClr val="bg1">
                  <a:lumMod val="50000"/>
                </a:schemeClr>
              </a:solidFill>
              <a:effectLst/>
              <a:uLnTx/>
              <a:uFillTx/>
              <a:latin typeface="Arial"/>
              <a:cs typeface="Arial"/>
            </a:endParaRPr>
          </a:p>
        </p:txBody>
      </p:sp>
      <p:pic>
        <p:nvPicPr>
          <p:cNvPr id="18" name="Picture 2">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flipH="1">
            <a:off x="5930501" y="0"/>
            <a:ext cx="6966825" cy="68768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936002A-D928-B94F-BA18-35AD994C6001}"/>
              </a:ext>
            </a:extLst>
          </p:cNvPr>
          <p:cNvSpPr/>
          <p:nvPr/>
        </p:nvSpPr>
        <p:spPr>
          <a:xfrm>
            <a:off x="5312349" y="-9431"/>
            <a:ext cx="3816170" cy="6867432"/>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8640" y="274320"/>
            <a:ext cx="6516433" cy="882293"/>
          </a:xfrm>
        </p:spPr>
        <p:txBody>
          <a:bodyPr/>
          <a:lstStyle/>
          <a:p>
            <a:pPr>
              <a:lnSpc>
                <a:spcPts val="6080"/>
              </a:lnSpc>
            </a:pPr>
            <a:r>
              <a:rPr lang="en-US" sz="3800" dirty="0"/>
              <a:t>Meet Deion</a:t>
            </a:r>
          </a:p>
        </p:txBody>
      </p:sp>
      <p:sp>
        <p:nvSpPr>
          <p:cNvPr id="25" name="Title 2">
            <a:extLst>
              <a:ext uri="{FF2B5EF4-FFF2-40B4-BE49-F238E27FC236}">
                <a16:creationId xmlns:a16="http://schemas.microsoft.com/office/drawing/2014/main" id="{CFFB5657-8D27-5344-B968-E043E464CAFD}"/>
              </a:ext>
            </a:extLst>
          </p:cNvPr>
          <p:cNvSpPr txBox="1">
            <a:spLocks/>
          </p:cNvSpPr>
          <p:nvPr/>
        </p:nvSpPr>
        <p:spPr>
          <a:xfrm>
            <a:off x="548640" y="1056665"/>
            <a:ext cx="5132386" cy="1960088"/>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a:lnSpc>
                <a:spcPct val="130000"/>
              </a:lnSpc>
              <a:spcAft>
                <a:spcPts val="1200"/>
              </a:spcAf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FSA Plan</a:t>
            </a:r>
            <a:r>
              <a:rPr lang="en-US" sz="2200" b="0" dirty="0">
                <a:solidFill>
                  <a:srgbClr val="626362"/>
                </a:solidFill>
                <a:latin typeface="Arial"/>
              </a:rPr>
              <a:t> </a:t>
            </a:r>
            <a:r>
              <a:rPr kumimoji="0" lang="en-US" sz="2200" b="0" i="0" u="none" strike="noStrike" kern="1200" cap="none" spc="0" normalizeH="0" baseline="0" noProof="0" dirty="0">
                <a:ln>
                  <a:noFill/>
                </a:ln>
                <a:solidFill>
                  <a:srgbClr val="626362"/>
                </a:solidFill>
                <a:effectLst/>
                <a:uLnTx/>
                <a:uFillTx/>
                <a:latin typeface="Arial"/>
                <a:ea typeface="+mj-ea"/>
                <a:cs typeface="+mj-cs"/>
              </a:rPr>
              <a:t> |</a:t>
            </a:r>
            <a:r>
              <a:rPr lang="en-US" sz="2200" b="0" dirty="0">
                <a:solidFill>
                  <a:srgbClr val="626362"/>
                </a:solidFill>
                <a:latin typeface="Arial"/>
              </a:rPr>
              <a:t> </a:t>
            </a:r>
            <a:r>
              <a:rPr kumimoji="0" lang="en-US" sz="2200" b="0" i="0" u="none" strike="noStrike" kern="1200" cap="none" spc="0" normalizeH="0" baseline="0" noProof="0" dirty="0">
                <a:ln>
                  <a:noFill/>
                </a:ln>
                <a:solidFill>
                  <a:srgbClr val="626362"/>
                </a:solidFill>
                <a:effectLst/>
                <a:uLnTx/>
                <a:uFillTx/>
                <a:latin typeface="Arial"/>
                <a:ea typeface="+mj-ea"/>
                <a:cs typeface="+mj-cs"/>
              </a:rPr>
              <a:t> Contribution Limit $</a:t>
            </a:r>
            <a:r>
              <a:rPr lang="en-US" sz="2200" b="0" dirty="0">
                <a:solidFill>
                  <a:srgbClr val="626362"/>
                </a:solidFill>
                <a:latin typeface="Arial"/>
              </a:rPr>
              <a:t>3,050</a:t>
            </a:r>
            <a:endParaRPr kumimoji="0" lang="en-US" sz="2200" b="0" i="0" u="none" strike="noStrike" kern="1200" cap="none" spc="0" normalizeH="0" baseline="0" noProof="0" dirty="0">
              <a:ln>
                <a:noFill/>
              </a:ln>
              <a:solidFill>
                <a:srgbClr val="626362"/>
              </a:solidFill>
              <a:effectLst/>
              <a:uLnTx/>
              <a:uFillTx/>
              <a:latin typeface="Arial"/>
              <a:ea typeface="+mj-ea"/>
              <a:cs typeface="+mj-cs"/>
            </a:endParaRPr>
          </a:p>
          <a:p>
            <a:pPr marL="0" marR="0" lvl="0" indent="0" algn="l" defTabSz="609585" rtl="0" eaLnBrk="1" fontAlgn="auto" latinLnBrk="0" hangingPunct="1">
              <a:lnSpc>
                <a:spcPct val="12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He’s budgeting his annual medical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expenses and hoping to save enough </a:t>
            </a:r>
            <a:br>
              <a:rPr kumimoji="0" lang="en-US" sz="2200" b="0" i="0" u="none" strike="noStrike" kern="1200" cap="none" spc="0" normalizeH="0" baseline="0" noProof="0" dirty="0">
                <a:ln>
                  <a:noFill/>
                </a:ln>
                <a:solidFill>
                  <a:srgbClr val="626362"/>
                </a:solidFill>
                <a:effectLst/>
                <a:uLnTx/>
                <a:uFillTx/>
                <a:latin typeface="Arial"/>
                <a:ea typeface="+mj-ea"/>
                <a:cs typeface="+mj-cs"/>
              </a:rPr>
            </a:br>
            <a:r>
              <a:rPr kumimoji="0" lang="en-US" sz="2200" b="0" i="0" u="none" strike="noStrike" kern="1200" cap="none" spc="0" normalizeH="0" baseline="0" noProof="0" dirty="0">
                <a:ln>
                  <a:noFill/>
                </a:ln>
                <a:solidFill>
                  <a:srgbClr val="626362"/>
                </a:solidFill>
                <a:effectLst/>
                <a:uLnTx/>
                <a:uFillTx/>
                <a:latin typeface="Arial"/>
                <a:ea typeface="+mj-ea"/>
                <a:cs typeface="+mj-cs"/>
              </a:rPr>
              <a:t>for some nice prescription sunglasses.</a:t>
            </a:r>
          </a:p>
        </p:txBody>
      </p:sp>
      <p:sp>
        <p:nvSpPr>
          <p:cNvPr id="16" name="Rectangle 15">
            <a:extLst>
              <a:ext uri="{FF2B5EF4-FFF2-40B4-BE49-F238E27FC236}">
                <a16:creationId xmlns:a16="http://schemas.microsoft.com/office/drawing/2014/main" id="{F35C3C56-E3F6-0F43-868A-495429D2888E}"/>
              </a:ext>
            </a:extLst>
          </p:cNvPr>
          <p:cNvSpPr/>
          <p:nvPr/>
        </p:nvSpPr>
        <p:spPr>
          <a:xfrm>
            <a:off x="5504854" y="-9432"/>
            <a:ext cx="3816170" cy="6886294"/>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Tree>
    <p:extLst>
      <p:ext uri="{BB962C8B-B14F-4D97-AF65-F5344CB8AC3E}">
        <p14:creationId xmlns:p14="http://schemas.microsoft.com/office/powerpoint/2010/main" val="38817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D264C13E-36F5-4B41-95E3-FB3D47F43DA8}"/>
              </a:ext>
            </a:extLst>
          </p:cNvPr>
          <p:cNvGraphicFramePr>
            <a:graphicFrameLocks noGrp="1"/>
          </p:cNvGraphicFramePr>
          <p:nvPr>
            <p:extLst>
              <p:ext uri="{D42A27DB-BD31-4B8C-83A1-F6EECF244321}">
                <p14:modId xmlns:p14="http://schemas.microsoft.com/office/powerpoint/2010/main" val="920890674"/>
              </p:ext>
            </p:extLst>
          </p:nvPr>
        </p:nvGraphicFramePr>
        <p:xfrm>
          <a:off x="588524" y="2539814"/>
          <a:ext cx="3121628" cy="2970622"/>
        </p:xfrm>
        <a:graphic>
          <a:graphicData uri="http://schemas.openxmlformats.org/drawingml/2006/table">
            <a:tbl>
              <a:tblPr firstRow="1" bandRow="1">
                <a:tableStyleId>{5C22544A-7EE6-4342-B048-85BDC9FD1C3A}</a:tableStyleId>
              </a:tblPr>
              <a:tblGrid>
                <a:gridCol w="3121628">
                  <a:extLst>
                    <a:ext uri="{9D8B030D-6E8A-4147-A177-3AD203B41FA5}">
                      <a16:colId xmlns:a16="http://schemas.microsoft.com/office/drawing/2014/main" val="3875472367"/>
                    </a:ext>
                  </a:extLst>
                </a:gridCol>
              </a:tblGrid>
              <a:tr h="413098">
                <a:tc>
                  <a:txBody>
                    <a:bodyPr/>
                    <a:lstStyle/>
                    <a:p>
                      <a:r>
                        <a:rPr lang="en-US" sz="1700" b="0" i="0" dirty="0">
                          <a:solidFill>
                            <a:schemeClr val="tx1"/>
                          </a:solidFill>
                          <a:latin typeface="+mn-lt"/>
                        </a:rPr>
                        <a:t>Without an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$2,000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$400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450325"/>
                  </a:ext>
                </a:extLst>
              </a:tr>
              <a:tr h="601556">
                <a:tc>
                  <a:txBody>
                    <a:bodyPr/>
                    <a:lstStyle/>
                    <a:p>
                      <a:r>
                        <a:rPr lang="en-US" sz="1700" b="0" i="0" dirty="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9271544"/>
                  </a:ext>
                </a:extLst>
              </a:tr>
              <a:tr h="677702">
                <a:tc>
                  <a:txBody>
                    <a:bodyPr/>
                    <a:lstStyle/>
                    <a:p>
                      <a:r>
                        <a:rPr lang="en-US" sz="2400" b="1" i="0" dirty="0">
                          <a:solidFill>
                            <a:schemeClr val="tx1"/>
                          </a:solidFill>
                          <a:latin typeface="+mn-lt"/>
                        </a:rPr>
                        <a:t>$250</a:t>
                      </a:r>
                      <a:br>
                        <a:rPr lang="en-US" sz="1700" b="1" i="0" dirty="0">
                          <a:solidFill>
                            <a:srgbClr val="626362"/>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59316"/>
                  </a:ext>
                </a:extLst>
              </a:tr>
            </a:tbl>
          </a:graphicData>
        </a:graphic>
      </p:graphicFrame>
      <p:pic>
        <p:nvPicPr>
          <p:cNvPr id="17" name="Picture 2">
            <a:extLst>
              <a:ext uri="{FF2B5EF4-FFF2-40B4-BE49-F238E27FC236}">
                <a16:creationId xmlns:a16="http://schemas.microsoft.com/office/drawing/2014/main" id="{D4ECCECB-AC7E-A14D-905E-8539CCAC7DFF}"/>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a:ext>
            </a:extLst>
          </a:blip>
          <a:srcRect/>
          <a:stretch/>
        </p:blipFill>
        <p:spPr bwMode="auto">
          <a:xfrm>
            <a:off x="5391235" y="0"/>
            <a:ext cx="68007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14D4D6-D653-A944-8B62-2F50654B78BF}"/>
              </a:ext>
            </a:extLst>
          </p:cNvPr>
          <p:cNvSpPr txBox="1"/>
          <p:nvPr/>
        </p:nvSpPr>
        <p:spPr>
          <a:xfrm>
            <a:off x="6190593" y="263048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13" name="Title 2">
            <a:extLst>
              <a:ext uri="{FF2B5EF4-FFF2-40B4-BE49-F238E27FC236}">
                <a16:creationId xmlns:a16="http://schemas.microsoft.com/office/drawing/2014/main" id="{B58A74F5-3803-7F43-87E0-6E244A0100E5}"/>
              </a:ext>
            </a:extLst>
          </p:cNvPr>
          <p:cNvSpPr txBox="1">
            <a:spLocks/>
          </p:cNvSpPr>
          <p:nvPr/>
        </p:nvSpPr>
        <p:spPr>
          <a:xfrm>
            <a:off x="546519" y="6070154"/>
            <a:ext cx="4135686" cy="615553"/>
          </a:xfrm>
          <a:prstGeom prst="rect">
            <a:avLst/>
          </a:prstGeom>
          <a:solidFill>
            <a:schemeClr val="bg1"/>
          </a:solid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lang="en-US" sz="800" b="0" dirty="0">
                <a:solidFill>
                  <a:schemeClr val="tx1"/>
                </a:solidFill>
                <a:latin typeface="Arial"/>
                <a:cs typeface="Arial"/>
              </a:rPr>
              <a:t>Assumes</a:t>
            </a:r>
            <a:r>
              <a:rPr kumimoji="0" lang="en-US" sz="800" b="0" i="0" u="none" strike="noStrike" kern="1200" cap="none" spc="0" normalizeH="0" baseline="0" noProof="0" dirty="0">
                <a:ln>
                  <a:noFill/>
                </a:ln>
                <a:solidFill>
                  <a:schemeClr val="tx1"/>
                </a:solidFill>
                <a:effectLst/>
                <a:uLnTx/>
                <a:uFillTx/>
                <a:latin typeface="Arial"/>
                <a:cs typeface="Arial"/>
              </a:rPr>
              <a:t> Deion pays </a:t>
            </a:r>
            <a:r>
              <a:rPr lang="en-US" sz="800" b="0" dirty="0">
                <a:solidFill>
                  <a:schemeClr val="tx1"/>
                </a:solidFill>
                <a:latin typeface="Arial"/>
                <a:cs typeface="Arial"/>
              </a:rPr>
              <a:t>20</a:t>
            </a:r>
            <a:r>
              <a:rPr kumimoji="0" lang="en-US" sz="800" b="0" i="0" u="none" strike="noStrike" kern="1200" cap="none" spc="0" normalizeH="0" baseline="0" noProof="0" dirty="0">
                <a:ln>
                  <a:noFill/>
                </a:ln>
                <a:solidFill>
                  <a:schemeClr val="tx1"/>
                </a:solidFill>
                <a:effectLst/>
                <a:uLnTx/>
                <a:uFillTx/>
                <a:latin typeface="Arial"/>
                <a:cs typeface="Arial"/>
              </a:rPr>
              <a:t>% of his income in federal, state and social security taxes. Actual tax savings will depend on your HSA contributions, applicable State tax rates and your personal tax situation. Please consult your tax adviser for details.</a:t>
            </a:r>
            <a:endParaRPr lang="en-US" sz="800" b="0" i="0" u="none" strike="noStrike" kern="1200" cap="none" spc="0" normalizeH="0" baseline="0" noProof="0" dirty="0">
              <a:ln>
                <a:noFill/>
              </a:ln>
              <a:solidFill>
                <a:schemeClr val="tx1"/>
              </a:solidFill>
              <a:effectLst/>
              <a:uLnTx/>
              <a:uFillTx/>
              <a:latin typeface="Arial"/>
              <a:cs typeface="Arial"/>
            </a:endParaRPr>
          </a:p>
        </p:txBody>
      </p:sp>
      <p:sp>
        <p:nvSpPr>
          <p:cNvPr id="14" name="Rectangle 13">
            <a:extLst>
              <a:ext uri="{FF2B5EF4-FFF2-40B4-BE49-F238E27FC236}">
                <a16:creationId xmlns:a16="http://schemas.microsoft.com/office/drawing/2014/main" id="{E73E0C5B-620B-C646-938F-8D2BEE14B3C9}"/>
              </a:ext>
            </a:extLst>
          </p:cNvPr>
          <p:cNvSpPr/>
          <p:nvPr/>
        </p:nvSpPr>
        <p:spPr>
          <a:xfrm>
            <a:off x="4785822"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15" name="Rectangle 14">
            <a:extLst>
              <a:ext uri="{FF2B5EF4-FFF2-40B4-BE49-F238E27FC236}">
                <a16:creationId xmlns:a16="http://schemas.microsoft.com/office/drawing/2014/main" id="{C225CDDF-292F-8740-8E7C-D234B8686765}"/>
              </a:ext>
            </a:extLst>
          </p:cNvPr>
          <p:cNvSpPr/>
          <p:nvPr/>
        </p:nvSpPr>
        <p:spPr>
          <a:xfrm>
            <a:off x="4994369" y="12032"/>
            <a:ext cx="497824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655898" cy="882293"/>
          </a:xfrm>
        </p:spPr>
        <p:txBody>
          <a:bodyPr/>
          <a:lstStyle/>
          <a:p>
            <a:pPr>
              <a:lnSpc>
                <a:spcPts val="6080"/>
              </a:lnSpc>
            </a:pPr>
            <a:r>
              <a:rPr lang="en-US" sz="3800" dirty="0"/>
              <a:t>Deion’s FSA savings</a:t>
            </a:r>
            <a:endParaRPr lang="en-US" sz="3800" baseline="30000" dirty="0"/>
          </a:p>
        </p:txBody>
      </p:sp>
      <p:sp>
        <p:nvSpPr>
          <p:cNvPr id="27" name="Title 2">
            <a:extLst>
              <a:ext uri="{FF2B5EF4-FFF2-40B4-BE49-F238E27FC236}">
                <a16:creationId xmlns:a16="http://schemas.microsoft.com/office/drawing/2014/main" id="{4A6CBBE0-7D73-0943-BA25-ACEEB554F7B4}"/>
              </a:ext>
            </a:extLst>
          </p:cNvPr>
          <p:cNvSpPr txBox="1">
            <a:spLocks/>
          </p:cNvSpPr>
          <p:nvPr/>
        </p:nvSpPr>
        <p:spPr>
          <a:xfrm>
            <a:off x="546519" y="1056661"/>
            <a:ext cx="6800765" cy="1019062"/>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200" b="0" i="0" u="none" strike="noStrike" kern="1200" cap="none" spc="0" normalizeH="0" baseline="0" noProof="0" dirty="0">
                <a:ln>
                  <a:noFill/>
                </a:ln>
                <a:solidFill>
                  <a:srgbClr val="626362"/>
                </a:solidFill>
                <a:effectLst/>
                <a:uLnTx/>
                <a:uFillTx/>
                <a:latin typeface="Arial"/>
                <a:ea typeface="+mj-ea"/>
                <a:cs typeface="+mj-cs"/>
              </a:rPr>
              <a:t>After $1,350 in expenses near the end of the year, he’s curious to see if he has enough for the glasses. </a:t>
            </a:r>
          </a:p>
        </p:txBody>
      </p:sp>
      <p:graphicFrame>
        <p:nvGraphicFramePr>
          <p:cNvPr id="16" name="Table 15">
            <a:extLst>
              <a:ext uri="{FF2B5EF4-FFF2-40B4-BE49-F238E27FC236}">
                <a16:creationId xmlns:a16="http://schemas.microsoft.com/office/drawing/2014/main" id="{36EB24B9-65C6-2F40-90B1-DEACEEEBC96C}"/>
              </a:ext>
            </a:extLst>
          </p:cNvPr>
          <p:cNvGraphicFramePr>
            <a:graphicFrameLocks noGrp="1"/>
          </p:cNvGraphicFramePr>
          <p:nvPr/>
        </p:nvGraphicFramePr>
        <p:xfrm>
          <a:off x="4212442" y="2494990"/>
          <a:ext cx="3062501" cy="322970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0" i="0" dirty="0">
                          <a:solidFill>
                            <a:srgbClr val="007A96"/>
                          </a:solidFill>
                          <a:latin typeface="+mn-lt"/>
                        </a:rPr>
                        <a:t>With his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dirty="0">
                          <a:solidFill>
                            <a:schemeClr val="tx1"/>
                          </a:solidFill>
                          <a:latin typeface="+mn-lt"/>
                        </a:rPr>
                        <a:t>+ $2,000 in 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dirty="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dirty="0">
                          <a:solidFill>
                            <a:schemeClr val="tx1"/>
                          </a:solidFill>
                          <a:latin typeface="+mn-lt"/>
                        </a:rPr>
                        <a:t>- 1,350 in medical expenses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r>
                        <a:rPr lang="en-US" sz="2400" b="1" i="0" dirty="0">
                          <a:solidFill>
                            <a:srgbClr val="007A96"/>
                          </a:solidFill>
                          <a:latin typeface="+mn-lt"/>
                        </a:rPr>
                        <a:t>$650 </a:t>
                      </a:r>
                      <a:br>
                        <a:rPr lang="en-US" sz="2400" b="1" i="0" dirty="0">
                          <a:solidFill>
                            <a:srgbClr val="007A96"/>
                          </a:solidFill>
                          <a:latin typeface="+mn-lt"/>
                        </a:rPr>
                      </a:br>
                      <a:r>
                        <a:rPr lang="en-US" sz="1700" b="0" i="0" dirty="0">
                          <a:solidFill>
                            <a:srgbClr val="007A96"/>
                          </a:solidFill>
                          <a:latin typeface="+mn-lt"/>
                        </a:rPr>
                        <a:t>leftover for </a:t>
                      </a:r>
                      <a:br>
                        <a:rPr lang="en-US" sz="1700" b="0" i="0" dirty="0">
                          <a:solidFill>
                            <a:srgbClr val="007A96"/>
                          </a:solidFill>
                          <a:latin typeface="+mn-lt"/>
                        </a:rPr>
                      </a:br>
                      <a:r>
                        <a:rPr lang="en-US" sz="1700" b="0" i="0" dirty="0">
                          <a:solidFill>
                            <a:srgbClr val="007A96"/>
                          </a:solidFill>
                          <a:latin typeface="+mn-lt"/>
                        </a:rPr>
                        <a:t>prescription sunglasses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22958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052197"/>
            <a:ext cx="11649179" cy="4753606"/>
            <a:chOff x="542822" y="345197"/>
            <a:chExt cx="11649179" cy="4753606"/>
          </a:xfrm>
        </p:grpSpPr>
        <p:sp>
          <p:nvSpPr>
            <p:cNvPr id="8" name="Rectangle 7">
              <a:extLst>
                <a:ext uri="{FF2B5EF4-FFF2-40B4-BE49-F238E27FC236}">
                  <a16:creationId xmlns:a16="http://schemas.microsoft.com/office/drawing/2014/main" id="{4925D1A2-B79C-6942-B09D-AFDD378EA542}"/>
                </a:ext>
              </a:extLst>
            </p:cNvPr>
            <p:cNvSpPr/>
            <p:nvPr/>
          </p:nvSpPr>
          <p:spPr>
            <a:xfrm>
              <a:off x="6096001" y="345197"/>
              <a:ext cx="6096000" cy="47536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921507"/>
              <a:ext cx="5163711" cy="3129449"/>
              <a:chOff x="542822" y="921507"/>
              <a:chExt cx="5163711" cy="3129449"/>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757187"/>
                <a:ext cx="5157893" cy="229376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FSA benefits do you feel will be most useful for your needs?</a:t>
                </a:r>
              </a:p>
            </p:txBody>
          </p:sp>
          <p:sp>
            <p:nvSpPr>
              <p:cNvPr id="11" name="Oval 10">
                <a:extLst>
                  <a:ext uri="{FF2B5EF4-FFF2-40B4-BE49-F238E27FC236}">
                    <a16:creationId xmlns:a16="http://schemas.microsoft.com/office/drawing/2014/main" id="{4084D5F9-C120-C245-A8A6-B4DD72C6A66B}"/>
                  </a:ext>
                </a:extLst>
              </p:cNvPr>
              <p:cNvSpPr/>
              <p:nvPr/>
            </p:nvSpPr>
            <p:spPr>
              <a:xfrm>
                <a:off x="542822" y="921507"/>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824825" y="921507"/>
              <a:ext cx="4638352" cy="360098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Having funds up front at the start of a plan year</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Tax savings on contributions</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Number of products that are FSA-eligible </a:t>
              </a:r>
            </a:p>
            <a:p>
              <a:pPr marL="457200" marR="0" lvl="0" indent="-457200" algn="l" defTabSz="914400" rtl="0" eaLnBrk="1" fontAlgn="auto" latinLnBrk="0" hangingPunct="1">
                <a:lnSpc>
                  <a:spcPct val="100000"/>
                </a:lnSpc>
                <a:spcBef>
                  <a:spcPts val="0"/>
                </a:spcBef>
                <a:spcAft>
                  <a:spcPts val="24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Money on hand for medical emergencies when needed </a:t>
              </a:r>
            </a:p>
          </p:txBody>
        </p:sp>
      </p:grpSp>
    </p:spTree>
    <p:extLst>
      <p:ext uri="{BB962C8B-B14F-4D97-AF65-F5344CB8AC3E}">
        <p14:creationId xmlns:p14="http://schemas.microsoft.com/office/powerpoint/2010/main" val="27168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Give yourself flexibility and amazing tax savings!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25943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10134449" cy="882293"/>
          </a:xfrm>
        </p:spPr>
        <p:txBody>
          <a:bodyPr/>
          <a:lstStyle/>
          <a:p>
            <a:pPr>
              <a:lnSpc>
                <a:spcPts val="6080"/>
              </a:lnSpc>
            </a:pPr>
            <a:r>
              <a:rPr lang="en-US" sz="3800" b="1" dirty="0">
                <a:latin typeface="+mj-lt"/>
              </a:rPr>
              <a:t>Get started today!</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44443" y="1532927"/>
            <a:ext cx="3216434" cy="4081810"/>
            <a:chOff x="60560" y="1057922"/>
            <a:chExt cx="3216434" cy="3633799"/>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3216434" cy="2988275"/>
              <a:chOff x="-14321" y="1503347"/>
              <a:chExt cx="3216434" cy="2988275"/>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3" y="1625930"/>
                <a:ext cx="2068010"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Each plan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year during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open enrollment</a:t>
                </a: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Choose election amount for the year (typically cannot change)</a:t>
                </a: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27" name="Title 2">
            <a:extLst>
              <a:ext uri="{FF2B5EF4-FFF2-40B4-BE49-F238E27FC236}">
                <a16:creationId xmlns:a16="http://schemas.microsoft.com/office/drawing/2014/main" id="{D09C33A5-5DA6-8945-9CD4-296416EC7AC3}"/>
              </a:ext>
            </a:extLst>
          </p:cNvPr>
          <p:cNvSpPr txBox="1">
            <a:spLocks/>
          </p:cNvSpPr>
          <p:nvPr/>
        </p:nvSpPr>
        <p:spPr>
          <a:xfrm>
            <a:off x="588524" y="6056628"/>
            <a:ext cx="11014951"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This card is issued by The Bancorp Bank, pursuant to a license from U.S.A. Inc. Your card can be used everywhere Visa debit cards are accepted for qualified expenses. This card cannot be used at ATMs and you cannot get cash back, and cannot be used at gas stations, restaurants, or other establishments not health related. See Cardholder Agreement for complete usage restrictions.</a:t>
            </a:r>
          </a:p>
        </p:txBody>
      </p:sp>
      <p:grpSp>
        <p:nvGrpSpPr>
          <p:cNvPr id="58" name="Group 57">
            <a:extLst>
              <a:ext uri="{FF2B5EF4-FFF2-40B4-BE49-F238E27FC236}">
                <a16:creationId xmlns:a16="http://schemas.microsoft.com/office/drawing/2014/main" id="{1F196618-7F6D-0D43-B7D2-AB197AD1847B}"/>
              </a:ext>
            </a:extLst>
          </p:cNvPr>
          <p:cNvGrpSpPr/>
          <p:nvPr/>
        </p:nvGrpSpPr>
        <p:grpSpPr>
          <a:xfrm>
            <a:off x="4098751" y="1532927"/>
            <a:ext cx="3216434" cy="4081811"/>
            <a:chOff x="60560" y="1057922"/>
            <a:chExt cx="3216434" cy="3633800"/>
          </a:xfrm>
        </p:grpSpPr>
        <p:grpSp>
          <p:nvGrpSpPr>
            <p:cNvPr id="59" name="Group 58">
              <a:extLst>
                <a:ext uri="{FF2B5EF4-FFF2-40B4-BE49-F238E27FC236}">
                  <a16:creationId xmlns:a16="http://schemas.microsoft.com/office/drawing/2014/main" id="{75023E87-66B8-C145-AC6A-67E299B02B45}"/>
                </a:ext>
              </a:extLst>
            </p:cNvPr>
            <p:cNvGrpSpPr/>
            <p:nvPr/>
          </p:nvGrpSpPr>
          <p:grpSpPr>
            <a:xfrm>
              <a:off x="60560" y="1057922"/>
              <a:ext cx="3216434" cy="2988275"/>
              <a:chOff x="-14321" y="1503347"/>
              <a:chExt cx="3216434" cy="2988275"/>
            </a:xfrm>
          </p:grpSpPr>
          <p:sp>
            <p:nvSpPr>
              <p:cNvPr id="61" name="Title 2">
                <a:extLst>
                  <a:ext uri="{FF2B5EF4-FFF2-40B4-BE49-F238E27FC236}">
                    <a16:creationId xmlns:a16="http://schemas.microsoft.com/office/drawing/2014/main" id="{D9D0946E-FA51-E540-BCAC-DCB93F0466A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62" name="TextBox 61">
                <a:extLst>
                  <a:ext uri="{FF2B5EF4-FFF2-40B4-BE49-F238E27FC236}">
                    <a16:creationId xmlns:a16="http://schemas.microsoft.com/office/drawing/2014/main" id="{017132E2-306E-6B48-BA7E-7F1A6B848024}"/>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Amount withheld from each paycheck is typically equal</a:t>
                </a:r>
              </a:p>
            </p:txBody>
          </p:sp>
        </p:grpSp>
        <p:cxnSp>
          <p:nvCxnSpPr>
            <p:cNvPr id="60" name="Straight Connector 59">
              <a:extLst>
                <a:ext uri="{FF2B5EF4-FFF2-40B4-BE49-F238E27FC236}">
                  <a16:creationId xmlns:a16="http://schemas.microsoft.com/office/drawing/2014/main" id="{C11CD08E-F62C-CD42-A48F-5D98EB0140CA}"/>
                </a:ext>
              </a:extLst>
            </p:cNvPr>
            <p:cNvCxnSpPr>
              <a:cxnSpLocks/>
            </p:cNvCxnSpPr>
            <p:nvPr/>
          </p:nvCxnSpPr>
          <p:spPr>
            <a:xfrm>
              <a:off x="947298" y="1269279"/>
              <a:ext cx="0" cy="3422443"/>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81CD686A-8C82-B043-9E4D-03F1D1A7986D}"/>
              </a:ext>
            </a:extLst>
          </p:cNvPr>
          <p:cNvGrpSpPr/>
          <p:nvPr/>
        </p:nvGrpSpPr>
        <p:grpSpPr>
          <a:xfrm>
            <a:off x="7853059" y="1532927"/>
            <a:ext cx="3655909" cy="4081810"/>
            <a:chOff x="60560" y="1057922"/>
            <a:chExt cx="3655909" cy="3633799"/>
          </a:xfrm>
        </p:grpSpPr>
        <p:grpSp>
          <p:nvGrpSpPr>
            <p:cNvPr id="64" name="Group 63">
              <a:extLst>
                <a:ext uri="{FF2B5EF4-FFF2-40B4-BE49-F238E27FC236}">
                  <a16:creationId xmlns:a16="http://schemas.microsoft.com/office/drawing/2014/main" id="{EFAEF7B7-514D-7340-A948-38462ACA495A}"/>
                </a:ext>
              </a:extLst>
            </p:cNvPr>
            <p:cNvGrpSpPr/>
            <p:nvPr/>
          </p:nvGrpSpPr>
          <p:grpSpPr>
            <a:xfrm>
              <a:off x="60560" y="1057922"/>
              <a:ext cx="3655909" cy="2988275"/>
              <a:chOff x="-14321" y="1503347"/>
              <a:chExt cx="3655909" cy="2988275"/>
            </a:xfrm>
          </p:grpSpPr>
          <p:sp>
            <p:nvSpPr>
              <p:cNvPr id="66" name="Title 2">
                <a:extLst>
                  <a:ext uri="{FF2B5EF4-FFF2-40B4-BE49-F238E27FC236}">
                    <a16:creationId xmlns:a16="http://schemas.microsoft.com/office/drawing/2014/main" id="{950D7B17-6483-D347-8C7F-90CB5AB38A60}"/>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67" name="TextBox 66">
                <a:extLst>
                  <a:ext uri="{FF2B5EF4-FFF2-40B4-BE49-F238E27FC236}">
                    <a16:creationId xmlns:a16="http://schemas.microsoft.com/office/drawing/2014/main" id="{1835F296-2B73-6946-9546-407685B50EBA}"/>
                  </a:ext>
                </a:extLst>
              </p:cNvPr>
              <p:cNvSpPr txBox="1"/>
              <p:nvPr/>
            </p:nvSpPr>
            <p:spPr>
              <a:xfrm>
                <a:off x="1134102" y="1625930"/>
                <a:ext cx="2507486"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Use your funds</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Pay with your HealthEquity</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Visa</a:t>
                </a:r>
                <a:r>
                  <a:rPr kumimoji="0" lang="en-US" sz="1700" b="0" i="0" u="none" strike="noStrike" kern="1200" cap="none" spc="0" normalizeH="0" baseline="30000" noProof="0" dirty="0">
                    <a:ln>
                      <a:noFill/>
                    </a:ln>
                    <a:solidFill>
                      <a:srgbClr val="626362"/>
                    </a:solidFill>
                    <a:effectLst/>
                    <a:uLnTx/>
                    <a:uFillTx/>
                    <a:latin typeface="Arial"/>
                    <a:ea typeface="+mn-ea"/>
                    <a:cs typeface="+mn-cs"/>
                  </a:rPr>
                  <a:t>®</a:t>
                </a:r>
                <a:r>
                  <a:rPr kumimoji="0" lang="en-US" sz="1700" b="0" i="0" u="none" strike="noStrike" kern="1200" cap="none" spc="0" normalizeH="0" baseline="0" noProof="0" dirty="0">
                    <a:ln>
                      <a:noFill/>
                    </a:ln>
                    <a:solidFill>
                      <a:srgbClr val="626362"/>
                    </a:solidFill>
                    <a:effectLst/>
                    <a:uLnTx/>
                    <a:uFillTx/>
                    <a:latin typeface="Arial"/>
                    <a:ea typeface="+mn-ea"/>
                    <a:cs typeface="+mn-cs"/>
                  </a:rPr>
                  <a:t> Reimbursement Account Card</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Submit for reimbursement via</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the HealthEquity online tool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700" b="1" i="0" u="none" strike="noStrike" kern="1200" cap="none" spc="0" normalizeH="0" baseline="0" noProof="0" dirty="0">
                    <a:ln>
                      <a:noFill/>
                    </a:ln>
                    <a:solidFill>
                      <a:srgbClr val="626362"/>
                    </a:solidFill>
                    <a:effectLst/>
                    <a:uLnTx/>
                    <a:uFillTx/>
                    <a:latin typeface="Arial"/>
                    <a:ea typeface="+mn-ea"/>
                    <a:cs typeface="+mn-cs"/>
                  </a:rPr>
                  <a:t>Remember to save </a:t>
                </a:r>
                <a:br>
                  <a:rPr kumimoji="0" lang="en-US" sz="1700" b="1" i="0" u="none" strike="noStrike" kern="1200" cap="none" spc="0" normalizeH="0" baseline="0" noProof="0" dirty="0">
                    <a:ln>
                      <a:noFill/>
                    </a:ln>
                    <a:solidFill>
                      <a:srgbClr val="626362"/>
                    </a:solidFill>
                    <a:effectLst/>
                    <a:uLnTx/>
                    <a:uFillTx/>
                    <a:latin typeface="Arial"/>
                    <a:ea typeface="+mn-ea"/>
                    <a:cs typeface="+mn-cs"/>
                  </a:rPr>
                </a:br>
                <a:r>
                  <a:rPr kumimoji="0" lang="en-US" sz="1700" b="1" i="0" u="none" strike="noStrike" kern="1200" cap="none" spc="0" normalizeH="0" baseline="0" noProof="0" dirty="0">
                    <a:ln>
                      <a:noFill/>
                    </a:ln>
                    <a:solidFill>
                      <a:srgbClr val="626362"/>
                    </a:solidFill>
                    <a:effectLst/>
                    <a:uLnTx/>
                    <a:uFillTx/>
                    <a:latin typeface="Arial"/>
                    <a:ea typeface="+mn-ea"/>
                    <a:cs typeface="+mn-cs"/>
                  </a:rPr>
                  <a:t>ALL receipts</a:t>
                </a:r>
              </a:p>
            </p:txBody>
          </p:sp>
        </p:grpSp>
        <p:cxnSp>
          <p:nvCxnSpPr>
            <p:cNvPr id="65" name="Straight Connector 64">
              <a:extLst>
                <a:ext uri="{FF2B5EF4-FFF2-40B4-BE49-F238E27FC236}">
                  <a16:creationId xmlns:a16="http://schemas.microsoft.com/office/drawing/2014/main" id="{8857CFB4-3D08-1F42-AFA3-921A4DC28B2B}"/>
                </a:ext>
              </a:extLst>
            </p:cNvPr>
            <p:cNvCxnSpPr>
              <a:cxnSpLocks/>
            </p:cNvCxnSpPr>
            <p:nvPr/>
          </p:nvCxnSpPr>
          <p:spPr>
            <a:xfrm>
              <a:off x="947298" y="1269279"/>
              <a:ext cx="0" cy="3422442"/>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2" name="Group 1">
            <a:extLst>
              <a:ext uri="{FF2B5EF4-FFF2-40B4-BE49-F238E27FC236}">
                <a16:creationId xmlns:a16="http://schemas.microsoft.com/office/drawing/2014/main" id="{A2C41095-3997-424F-9057-F85973F8A931}"/>
              </a:ext>
            </a:extLst>
          </p:cNvPr>
          <p:cNvGrpSpPr/>
          <p:nvPr/>
        </p:nvGrpSpPr>
        <p:grpSpPr>
          <a:xfrm>
            <a:off x="3352800" y="0"/>
            <a:ext cx="8839199" cy="6858000"/>
            <a:chOff x="3352800" y="0"/>
            <a:chExt cx="8839199" cy="6858000"/>
          </a:xfrm>
        </p:grpSpPr>
        <p:pic>
          <p:nvPicPr>
            <p:cNvPr id="14" name="Picture 13">
              <a:extLst>
                <a:ext uri="{FF2B5EF4-FFF2-40B4-BE49-F238E27FC236}">
                  <a16:creationId xmlns:a16="http://schemas.microsoft.com/office/drawing/2014/main" id="{9F639A15-3503-614B-8D2D-1C5B244788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7530" y="0"/>
              <a:ext cx="8654469" cy="6858000"/>
            </a:xfrm>
            <a:prstGeom prst="rect">
              <a:avLst/>
            </a:prstGeom>
          </p:spPr>
        </p:pic>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grpSp>
      <p:sp>
        <p:nvSpPr>
          <p:cNvPr id="16" name="Rectangle 15">
            <a:extLst>
              <a:ext uri="{FF2B5EF4-FFF2-40B4-BE49-F238E27FC236}">
                <a16:creationId xmlns:a16="http://schemas.microsoft.com/office/drawing/2014/main" id="{0F5FCF3E-ED9C-D749-83DF-87B3BCE7011F}"/>
              </a:ext>
            </a:extLst>
          </p:cNvPr>
          <p:cNvSpPr/>
          <p:nvPr/>
        </p:nvSpPr>
        <p:spPr>
          <a:xfrm>
            <a:off x="2028005" y="1507958"/>
            <a:ext cx="4254171" cy="4138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E3A2BFA8-8A37-034D-B5B1-ADC86B134A5F}"/>
              </a:ext>
            </a:extLst>
          </p:cNvPr>
          <p:cNvSpPr/>
          <p:nvPr/>
        </p:nvSpPr>
        <p:spPr>
          <a:xfrm>
            <a:off x="6167302" y="1507958"/>
            <a:ext cx="164759" cy="4138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038560"/>
            <a:ext cx="5733536" cy="911468"/>
          </a:xfrm>
        </p:spPr>
        <p:txBody>
          <a:bodyPr/>
          <a:lstStyle/>
          <a:p>
            <a:pPr>
              <a:lnSpc>
                <a:spcPts val="6080"/>
              </a:lnSpc>
            </a:pPr>
            <a:r>
              <a:rPr lang="en-US" sz="3800" dirty="0">
                <a:cs typeface="Arial"/>
              </a:rPr>
              <a:t>Enrollment made easy </a:t>
            </a:r>
          </a:p>
        </p:txBody>
      </p:sp>
      <p:sp>
        <p:nvSpPr>
          <p:cNvPr id="11" name="Title 2">
            <a:extLst>
              <a:ext uri="{FF2B5EF4-FFF2-40B4-BE49-F238E27FC236}">
                <a16:creationId xmlns:a16="http://schemas.microsoft.com/office/drawing/2014/main" id="{4D0C2D67-C67C-164F-9D82-11739F16B6DB}"/>
              </a:ext>
            </a:extLst>
          </p:cNvPr>
          <p:cNvSpPr txBox="1">
            <a:spLocks/>
          </p:cNvSpPr>
          <p:nvPr/>
        </p:nvSpPr>
        <p:spPr>
          <a:xfrm>
            <a:off x="548640" y="3004149"/>
            <a:ext cx="4719638" cy="2186624"/>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Save the date</a:t>
            </a: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xx/xx/xxxx &gt;&gt;</a:t>
            </a: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a:p>
            <a:pPr marL="0" marR="0" lvl="0" indent="0" algn="l" defTabSz="609585" rtl="0" eaLnBrk="1" fontAlgn="auto" latinLnBrk="0" hangingPunct="1">
              <a:lnSpc>
                <a:spcPct val="110000"/>
              </a:lnSpc>
              <a:spcBef>
                <a:spcPct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Enroll here </a:t>
            </a:r>
            <a:endParaRPr kumimoji="0" lang="en-US" sz="2400" b="0" i="0" u="none" strike="noStrike" kern="1200" cap="none" spc="0" normalizeH="0" baseline="0" noProof="0" dirty="0">
              <a:ln>
                <a:noFill/>
              </a:ln>
              <a:solidFill>
                <a:srgbClr val="007A96"/>
              </a:solidFill>
              <a:effectLst/>
              <a:uLnTx/>
              <a:uFillTx/>
              <a:latin typeface="Arial"/>
              <a:ea typeface="+mj-ea"/>
              <a:cs typeface="Arial"/>
            </a:endParaRPr>
          </a:p>
          <a:p>
            <a:pPr marL="0" marR="0" lvl="0" indent="0" algn="l" defTabSz="609585" rtl="0" eaLnBrk="1" fontAlgn="auto" latinLnBrk="0" hangingPunct="1">
              <a:lnSpc>
                <a:spcPct val="110000"/>
              </a:lnSpc>
              <a:spcBef>
                <a:spcPct val="0"/>
              </a:spcBef>
              <a:spcAft>
                <a:spcPts val="300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&lt;&lt; custom URL &gt;&gt;</a:t>
            </a:r>
          </a:p>
        </p:txBody>
      </p:sp>
    </p:spTree>
    <p:extLst>
      <p:ext uri="{BB962C8B-B14F-4D97-AF65-F5344CB8AC3E}">
        <p14:creationId xmlns:p14="http://schemas.microsoft.com/office/powerpoint/2010/main" val="258464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4EA8561D-1347-2E41-8D18-ED4F666C3D4D}"/>
              </a:ext>
            </a:extLst>
          </p:cNvPr>
          <p:cNvPicPr>
            <a:picLocks noChangeAspect="1"/>
          </p:cNvPicPr>
          <p:nvPr/>
        </p:nvPicPr>
        <p:blipFill rotWithShape="1">
          <a:blip r:embed="rId3">
            <a:extLst>
              <a:ext uri="{28A0092B-C50C-407E-A947-70E740481C1C}">
                <a14:useLocalDpi xmlns:a14="http://schemas.microsoft.com/office/drawing/2010/main" val="0"/>
              </a:ext>
            </a:extLst>
          </a:blip>
          <a:srcRect l="6476" t="10686" r="23950" b="9385"/>
          <a:stretch/>
        </p:blipFill>
        <p:spPr>
          <a:xfrm flipH="1">
            <a:off x="3261361" y="-1"/>
            <a:ext cx="8980908" cy="6873825"/>
          </a:xfrm>
          <a:prstGeom prst="rect">
            <a:avLst/>
          </a:prstGeom>
        </p:spPr>
      </p:pic>
      <p:sp>
        <p:nvSpPr>
          <p:cNvPr id="3" name="Slide Number Placeholder 2">
            <a:extLst>
              <a:ext uri="{FF2B5EF4-FFF2-40B4-BE49-F238E27FC236}">
                <a16:creationId xmlns:a16="http://schemas.microsoft.com/office/drawing/2014/main" id="{8D2040C7-C44E-714E-9E04-2ADDE14C3DF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03691894-4167-684A-A788-8CF109C3DE21}"/>
              </a:ext>
            </a:extLst>
          </p:cNvPr>
          <p:cNvSpPr/>
          <p:nvPr/>
        </p:nvSpPr>
        <p:spPr>
          <a:xfrm>
            <a:off x="1732765" y="0"/>
            <a:ext cx="5783104"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2579C7D-65A7-2045-8D73-6DF15147E7FA}"/>
              </a:ext>
            </a:extLst>
          </p:cNvPr>
          <p:cNvSpPr/>
          <p:nvPr/>
        </p:nvSpPr>
        <p:spPr>
          <a:xfrm>
            <a:off x="2727943" y="0"/>
            <a:ext cx="4454675"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01A997E3-1597-174F-B7E3-6D898106E42E}"/>
              </a:ext>
            </a:extLst>
          </p:cNvPr>
          <p:cNvSpPr/>
          <p:nvPr/>
        </p:nvSpPr>
        <p:spPr>
          <a:xfrm>
            <a:off x="2987434" y="0"/>
            <a:ext cx="5061853" cy="6873824"/>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8" name="Title 2">
            <a:extLst>
              <a:ext uri="{FF2B5EF4-FFF2-40B4-BE49-F238E27FC236}">
                <a16:creationId xmlns:a16="http://schemas.microsoft.com/office/drawing/2014/main" id="{FF858FF3-9DC3-FD4B-951A-669DE9BAE8B8}"/>
              </a:ext>
            </a:extLst>
          </p:cNvPr>
          <p:cNvSpPr txBox="1">
            <a:spLocks/>
          </p:cNvSpPr>
          <p:nvPr/>
        </p:nvSpPr>
        <p:spPr>
          <a:xfrm>
            <a:off x="548639" y="1113845"/>
            <a:ext cx="5771573" cy="4169603"/>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On-the-go access and </a:t>
            </a:r>
            <a:r>
              <a:rPr lang="en-US" sz="2400" b="0" dirty="0">
                <a:solidFill>
                  <a:srgbClr val="626362"/>
                </a:solidFill>
                <a:latin typeface="Arial"/>
                <a:cs typeface="Arial"/>
              </a:rPr>
              <a:t>history</a:t>
            </a:r>
            <a:r>
              <a:rPr lang="en-US" sz="2400" b="0" baseline="30000" dirty="0">
                <a:solidFill>
                  <a:srgbClr val="626362"/>
                </a:solidFill>
                <a:latin typeface="Arial"/>
                <a:cs typeface="Arial"/>
              </a:rPr>
              <a:t>1</a:t>
            </a:r>
            <a:endParaRPr kumimoji="0" lang="en-US" sz="2400" b="0" i="0" u="none" strike="noStrike" kern="1200" cap="none" spc="0" normalizeH="0" baseline="30000" noProof="0" dirty="0">
              <a:ln>
                <a:noFill/>
              </a:ln>
              <a:solidFill>
                <a:srgbClr val="626362"/>
              </a:solidFill>
              <a:effectLst/>
              <a:uLnTx/>
              <a:uFillTx/>
              <a:latin typeface="Arial"/>
              <a:ea typeface="+mj-ea"/>
              <a:cs typeface="Arial"/>
            </a:endParaRP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Photo documentation</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Send payments and reimbursements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Manage debit card transactions</a:t>
            </a:r>
          </a:p>
          <a:p>
            <a:pPr marL="457200" marR="0" lvl="0" indent="-457200" algn="l" defTabSz="609585" rtl="0" eaLnBrk="1" fontAlgn="auto" latinLnBrk="0" hangingPunct="1">
              <a:lnSpc>
                <a:spcPct val="130000"/>
              </a:lnSpc>
              <a:spcBef>
                <a:spcPct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j-ea"/>
                <a:cs typeface="Arial"/>
              </a:rPr>
              <a:t>Initiate claims and view their status</a:t>
            </a:r>
          </a:p>
          <a:p>
            <a:pPr marL="457200" marR="0" lvl="0" indent="-457200" algn="l" defTabSz="609585" rtl="0" eaLnBrk="1" fontAlgn="auto" latinLnBrk="0" hangingPunct="1">
              <a:lnSpc>
                <a:spcPct val="130000"/>
              </a:lnSpc>
              <a:spcBef>
                <a:spcPct val="0"/>
              </a:spcBef>
              <a:spcAft>
                <a:spcPts val="0"/>
              </a:spcAft>
              <a:buClrTx/>
              <a:buSzTx/>
              <a:buFont typeface="Wingdings" pitchFamily="2" charset="2"/>
              <a:buChar char="ü"/>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Arial"/>
            </a:endParaRPr>
          </a:p>
        </p:txBody>
      </p:sp>
      <p:sp>
        <p:nvSpPr>
          <p:cNvPr id="11" name="Title 2">
            <a:extLst>
              <a:ext uri="{FF2B5EF4-FFF2-40B4-BE49-F238E27FC236}">
                <a16:creationId xmlns:a16="http://schemas.microsoft.com/office/drawing/2014/main" id="{632F96FD-51B1-A143-93D7-5B1D87092272}"/>
              </a:ext>
            </a:extLst>
          </p:cNvPr>
          <p:cNvSpPr txBox="1">
            <a:spLocks/>
          </p:cNvSpPr>
          <p:nvPr/>
        </p:nvSpPr>
        <p:spPr>
          <a:xfrm>
            <a:off x="548640" y="274320"/>
            <a:ext cx="6468402" cy="839525"/>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0" i="0" kern="1200">
                <a:solidFill>
                  <a:schemeClr val="tx2"/>
                </a:solidFill>
                <a:latin typeface="Oswald" panose="02000506000000020004" pitchFamily="2" charset="0"/>
                <a:ea typeface="+mj-ea"/>
                <a:cs typeface="+mj-cs"/>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592C82"/>
                </a:solidFill>
                <a:effectLst/>
                <a:uLnTx/>
                <a:uFillTx/>
                <a:latin typeface="Arial"/>
                <a:ea typeface="+mj-ea"/>
                <a:cs typeface="Arial"/>
              </a:rPr>
              <a:t>Go </a:t>
            </a:r>
            <a:r>
              <a:rPr lang="en-US" sz="3800" b="1" dirty="0">
                <a:solidFill>
                  <a:srgbClr val="592C82"/>
                </a:solidFill>
                <a:latin typeface="Arial"/>
                <a:cs typeface="Arial"/>
              </a:rPr>
              <a:t>mobile</a:t>
            </a:r>
            <a:endParaRPr lang="en-US" sz="3800" b="1" i="0" u="none" strike="noStrike" kern="1200" cap="none" spc="0" normalizeH="0" baseline="30000" noProof="0" dirty="0">
              <a:ln>
                <a:noFill/>
              </a:ln>
              <a:solidFill>
                <a:srgbClr val="592C82"/>
              </a:solidFill>
              <a:effectLst/>
              <a:uLnTx/>
              <a:uFillTx/>
              <a:latin typeface="Arial" panose="020B0604020202020204" pitchFamily="34" charset="0"/>
              <a:cs typeface="Arial"/>
            </a:endParaRPr>
          </a:p>
        </p:txBody>
      </p:sp>
      <p:sp>
        <p:nvSpPr>
          <p:cNvPr id="10" name="Title 2">
            <a:extLst>
              <a:ext uri="{FF2B5EF4-FFF2-40B4-BE49-F238E27FC236}">
                <a16:creationId xmlns:a16="http://schemas.microsoft.com/office/drawing/2014/main" id="{610F8358-9D33-564E-98B6-0FF1393E07CC}"/>
              </a:ext>
            </a:extLst>
          </p:cNvPr>
          <p:cNvSpPr txBox="1">
            <a:spLocks/>
          </p:cNvSpPr>
          <p:nvPr/>
        </p:nvSpPr>
        <p:spPr>
          <a:xfrm>
            <a:off x="548639" y="6302849"/>
            <a:ext cx="5120227"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Accounts must be activated via the HealthEquity website  in order to use the mobile app. </a:t>
            </a:r>
          </a:p>
        </p:txBody>
      </p:sp>
    </p:spTree>
    <p:extLst>
      <p:ext uri="{BB962C8B-B14F-4D97-AF65-F5344CB8AC3E}">
        <p14:creationId xmlns:p14="http://schemas.microsoft.com/office/powerpoint/2010/main" val="283507050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3FE9B-84EF-064B-B76E-C90A763B91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flipH="1">
            <a:off x="3443288" y="-1"/>
            <a:ext cx="8748709" cy="6858001"/>
          </a:xfrm>
          <a:prstGeom prst="rect">
            <a:avLst/>
          </a:prstGeom>
        </p:spPr>
      </p:pic>
      <p:sp>
        <p:nvSpPr>
          <p:cNvPr id="7" name="Rectangle 6">
            <a:extLst>
              <a:ext uri="{FF2B5EF4-FFF2-40B4-BE49-F238E27FC236}">
                <a16:creationId xmlns:a16="http://schemas.microsoft.com/office/drawing/2014/main" id="{E68AC581-4AD6-4943-9C66-9ECE1189D276}"/>
              </a:ext>
            </a:extLst>
          </p:cNvPr>
          <p:cNvSpPr/>
          <p:nvPr/>
        </p:nvSpPr>
        <p:spPr>
          <a:xfrm>
            <a:off x="478801" y="1279525"/>
            <a:ext cx="4254171" cy="440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F598638-72C1-2A41-9FA7-2CFFEEBE386F}"/>
              </a:ext>
            </a:extLst>
          </p:cNvPr>
          <p:cNvSpPr/>
          <p:nvPr/>
        </p:nvSpPr>
        <p:spPr>
          <a:xfrm>
            <a:off x="4618098" y="1279525"/>
            <a:ext cx="164759" cy="440054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0" name="Title 2">
            <a:extLst>
              <a:ext uri="{FF2B5EF4-FFF2-40B4-BE49-F238E27FC236}">
                <a16:creationId xmlns:a16="http://schemas.microsoft.com/office/drawing/2014/main" id="{DDE7E743-A8C1-6144-918B-C36E8005DE41}"/>
              </a:ext>
            </a:extLst>
          </p:cNvPr>
          <p:cNvSpPr>
            <a:spLocks noGrp="1"/>
          </p:cNvSpPr>
          <p:nvPr>
            <p:ph type="title"/>
          </p:nvPr>
        </p:nvSpPr>
        <p:spPr>
          <a:xfrm>
            <a:off x="457200" y="1973718"/>
            <a:ext cx="3556000" cy="899798"/>
          </a:xfrm>
        </p:spPr>
        <p:txBody>
          <a:bodyPr/>
          <a:lstStyle/>
          <a:p>
            <a:pPr>
              <a:lnSpc>
                <a:spcPts val="6080"/>
              </a:lnSpc>
            </a:pPr>
            <a:r>
              <a:rPr lang="en-US" sz="3800" dirty="0"/>
              <a:t>Questions?</a:t>
            </a:r>
          </a:p>
        </p:txBody>
      </p:sp>
      <p:sp>
        <p:nvSpPr>
          <p:cNvPr id="15" name="TextBox 14">
            <a:extLst>
              <a:ext uri="{FF2B5EF4-FFF2-40B4-BE49-F238E27FC236}">
                <a16:creationId xmlns:a16="http://schemas.microsoft.com/office/drawing/2014/main" id="{4FF7FB90-DD34-1041-8092-98C16D0A6A4B}"/>
              </a:ext>
            </a:extLst>
          </p:cNvPr>
          <p:cNvSpPr txBox="1"/>
          <p:nvPr/>
        </p:nvSpPr>
        <p:spPr>
          <a:xfrm>
            <a:off x="457200" y="2916380"/>
            <a:ext cx="5112984" cy="1687898"/>
          </a:xfrm>
          <a:prstGeom prst="rect">
            <a:avLst/>
          </a:prstGeom>
          <a:noFill/>
        </p:spPr>
        <p:txBody>
          <a:bodyPr wrap="square" rtlCol="0">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We’re here for you 24/7</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866.735.8195</a:t>
            </a:r>
          </a:p>
          <a:p>
            <a:pPr marL="0" marR="0" lvl="0" indent="0" algn="l" defTabSz="609585" rtl="0" eaLnBrk="1" fontAlgn="auto" latinLnBrk="0" hangingPunct="1">
              <a:lnSpc>
                <a:spcPct val="130000"/>
              </a:lnSpc>
              <a:spcBef>
                <a:spcPts val="0"/>
              </a:spcBef>
              <a:spcAft>
                <a:spcPts val="1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HealthEquity.com/Learn</a:t>
            </a:r>
          </a:p>
        </p:txBody>
      </p:sp>
    </p:spTree>
    <p:extLst>
      <p:ext uri="{BB962C8B-B14F-4D97-AF65-F5344CB8AC3E}">
        <p14:creationId xmlns:p14="http://schemas.microsoft.com/office/powerpoint/2010/main" val="124508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2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picture containing person, water, person, outdoor&#10;&#10;Description automatically generated">
            <a:extLst>
              <a:ext uri="{FF2B5EF4-FFF2-40B4-BE49-F238E27FC236}">
                <a16:creationId xmlns:a16="http://schemas.microsoft.com/office/drawing/2014/main" id="{15C30120-A084-F041-B57B-0800889A3C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6455" y="0"/>
            <a:ext cx="8185546" cy="6858000"/>
          </a:xfrm>
          <a:prstGeom prst="rect">
            <a:avLst/>
          </a:prstGeom>
        </p:spPr>
      </p:pic>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750C81D2-FAD0-F741-8E2E-A442C4C3E09B}"/>
              </a:ext>
            </a:extLst>
          </p:cNvPr>
          <p:cNvSpPr/>
          <p:nvPr/>
        </p:nvSpPr>
        <p:spPr>
          <a:xfrm>
            <a:off x="1088622" y="1562491"/>
            <a:ext cx="4254171" cy="3733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6461E32D-AAC7-AD44-8515-64E146F0C508}"/>
              </a:ext>
            </a:extLst>
          </p:cNvPr>
          <p:cNvSpPr/>
          <p:nvPr/>
        </p:nvSpPr>
        <p:spPr>
          <a:xfrm>
            <a:off x="5227919" y="1562491"/>
            <a:ext cx="164759" cy="37330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203F35C0-3D78-4141-8958-F9CCB078C72D}"/>
              </a:ext>
            </a:extLst>
          </p:cNvPr>
          <p:cNvSpPr txBox="1"/>
          <p:nvPr/>
        </p:nvSpPr>
        <p:spPr>
          <a:xfrm>
            <a:off x="548640" y="3016817"/>
            <a:ext cx="4368174" cy="1335687"/>
          </a:xfrm>
          <a:prstGeom prst="rect">
            <a:avLst/>
          </a:prstGeom>
          <a:noFill/>
        </p:spPr>
        <p:txBody>
          <a:bodyPr wrap="square" lIns="91440" tIns="45720" rIns="91440" bIns="45720" rtlCol="0" anchor="t">
            <a:spAutoFit/>
          </a:bodyPr>
          <a:lstStyle/>
          <a:p>
            <a:pPr marL="0" marR="0" lvl="0" indent="0" algn="l" defTabSz="609585" rtl="0" eaLnBrk="1" fontAlgn="auto" latinLnBrk="0" hangingPunct="1">
              <a:lnSpc>
                <a:spcPct val="14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6362"/>
                </a:solidFill>
                <a:effectLst/>
                <a:uLnTx/>
                <a:uFillTx/>
                <a:latin typeface="Arial"/>
                <a:ea typeface="+mn-ea"/>
                <a:cs typeface="+mn-cs"/>
              </a:rPr>
              <a:t>Members who contribute the max </a:t>
            </a:r>
            <a:br>
              <a:rPr lang="en-US" sz="2000" b="0" i="0" u="none" strike="noStrike" kern="1200" cap="none" spc="0" normalizeH="0" baseline="0" noProof="0" dirty="0">
                <a:ln>
                  <a:noFill/>
                </a:ln>
                <a:effectLst/>
                <a:uLnTx/>
                <a:uFillTx/>
                <a:latin typeface="Arial"/>
              </a:rPr>
            </a:br>
            <a:r>
              <a:rPr kumimoji="0" lang="en-US" sz="2000" b="0" i="0" u="none" strike="noStrike" kern="1200" cap="none" spc="0" normalizeH="0" baseline="0" noProof="0" dirty="0">
                <a:ln>
                  <a:noFill/>
                </a:ln>
                <a:solidFill>
                  <a:srgbClr val="626362"/>
                </a:solidFill>
                <a:effectLst/>
                <a:uLnTx/>
                <a:uFillTx/>
                <a:latin typeface="Arial"/>
                <a:ea typeface="+mn-ea"/>
                <a:cs typeface="+mn-cs"/>
              </a:rPr>
              <a:t>to their FSA can save $</a:t>
            </a:r>
            <a:r>
              <a:rPr lang="en-US" sz="2000" dirty="0">
                <a:solidFill>
                  <a:srgbClr val="626362"/>
                </a:solidFill>
                <a:latin typeface="Arial"/>
              </a:rPr>
              <a:t>600</a:t>
            </a:r>
            <a:r>
              <a:rPr kumimoji="0" lang="en-US" sz="2000" b="0" i="0" u="none" strike="noStrike" kern="1200" cap="none" spc="0" normalizeH="0" baseline="0" noProof="0" dirty="0">
                <a:ln>
                  <a:noFill/>
                </a:ln>
                <a:solidFill>
                  <a:srgbClr val="626362"/>
                </a:solidFill>
                <a:effectLst/>
                <a:uLnTx/>
                <a:uFillTx/>
                <a:latin typeface="Arial"/>
                <a:ea typeface="+mn-ea"/>
                <a:cs typeface="+mn-cs"/>
              </a:rPr>
              <a:t>+ each year* on eligible medical expenses.</a:t>
            </a: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109135"/>
            <a:ext cx="5733536" cy="911468"/>
          </a:xfrm>
        </p:spPr>
        <p:txBody>
          <a:bodyPr/>
          <a:lstStyle/>
          <a:p>
            <a:pPr>
              <a:lnSpc>
                <a:spcPts val="6080"/>
              </a:lnSpc>
            </a:pPr>
            <a:r>
              <a:rPr lang="en-US" sz="3800" dirty="0"/>
              <a:t>Save $600+</a:t>
            </a:r>
          </a:p>
        </p:txBody>
      </p:sp>
      <p:sp>
        <p:nvSpPr>
          <p:cNvPr id="11" name="Title 2">
            <a:extLst>
              <a:ext uri="{FF2B5EF4-FFF2-40B4-BE49-F238E27FC236}">
                <a16:creationId xmlns:a16="http://schemas.microsoft.com/office/drawing/2014/main" id="{4D331B17-29FC-DC4F-90F3-717A851E0FCF}"/>
              </a:ext>
            </a:extLst>
          </p:cNvPr>
          <p:cNvSpPr txBox="1">
            <a:spLocks/>
          </p:cNvSpPr>
          <p:nvPr/>
        </p:nvSpPr>
        <p:spPr>
          <a:xfrm>
            <a:off x="548640" y="5923331"/>
            <a:ext cx="3457814" cy="738664"/>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0" noProof="0" dirty="0">
                <a:ln>
                  <a:noFill/>
                </a:ln>
                <a:solidFill>
                  <a:schemeClr val="bg1">
                    <a:lumMod val="50000"/>
                  </a:schemeClr>
                </a:solidFill>
                <a:effectLst/>
                <a:uLnTx/>
                <a:uFillTx/>
                <a:latin typeface="Arial"/>
                <a:cs typeface="Arial"/>
              </a:rPr>
              <a:t>*The example used is for illustrative purposes only; actual savings may vary. Estimated savings are based on an assumed combined federal and state income tax bracket of </a:t>
            </a:r>
            <a:r>
              <a:rPr lang="en-US" sz="800" b="0" dirty="0">
                <a:solidFill>
                  <a:schemeClr val="bg1">
                    <a:lumMod val="50000"/>
                  </a:schemeClr>
                </a:solidFill>
                <a:latin typeface="Arial"/>
                <a:cs typeface="Arial"/>
              </a:rPr>
              <a:t>20</a:t>
            </a:r>
            <a:r>
              <a:rPr kumimoji="0" lang="en-US" sz="800" b="0" i="0" u="none" strike="noStrike" kern="1200" cap="none" spc="0" normalizeH="0" baseline="0" noProof="0" dirty="0">
                <a:ln>
                  <a:noFill/>
                </a:ln>
                <a:solidFill>
                  <a:schemeClr val="bg1">
                    <a:lumMod val="50000"/>
                  </a:schemeClr>
                </a:solidFill>
                <a:effectLst/>
                <a:uLnTx/>
                <a:uFillTx/>
                <a:latin typeface="Arial"/>
                <a:cs typeface="Arial"/>
              </a:rPr>
              <a:t>%. Actual savings will depend on your taxable income and tax status.</a:t>
            </a:r>
            <a:endParaRPr lang="en-US" sz="800" b="0" i="0" u="none" strike="noStrike" kern="1200" cap="none" spc="0" normalizeH="0" baseline="0" noProof="0" dirty="0">
              <a:ln>
                <a:noFill/>
              </a:ln>
              <a:solidFill>
                <a:schemeClr val="bg1">
                  <a:lumMod val="50000"/>
                </a:schemeClr>
              </a:solidFill>
              <a:effectLst/>
              <a:uLnTx/>
              <a:uFillTx/>
              <a:latin typeface="Arial"/>
              <a:cs typeface="Arial"/>
            </a:endParaRPr>
          </a:p>
        </p:txBody>
      </p:sp>
    </p:spTree>
    <p:extLst>
      <p:ext uri="{BB962C8B-B14F-4D97-AF65-F5344CB8AC3E}">
        <p14:creationId xmlns:p14="http://schemas.microsoft.com/office/powerpoint/2010/main" val="138207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5ED686-4097-40EA-BDC8-9C6AB4A42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2B9AF-7C7A-ED4B-8B47-5EFC4C7403E8}"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B76DF604-D4D7-D34F-B7BC-59A2EFF10D0D}"/>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0" name="TextBox 19">
            <a:extLst>
              <a:ext uri="{FF2B5EF4-FFF2-40B4-BE49-F238E27FC236}">
                <a16:creationId xmlns:a16="http://schemas.microsoft.com/office/drawing/2014/main" id="{FDD73754-4583-9A49-B7FB-FF0B72153181}"/>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548640" y="274320"/>
            <a:ext cx="7298267" cy="911468"/>
          </a:xfrm>
        </p:spPr>
        <p:txBody>
          <a:bodyPr/>
          <a:lstStyle/>
          <a:p>
            <a:pPr>
              <a:lnSpc>
                <a:spcPts val="6080"/>
              </a:lnSpc>
            </a:pPr>
            <a:r>
              <a:rPr lang="en-US" sz="3800" dirty="0"/>
              <a:t>Why choose an FSA?</a:t>
            </a:r>
          </a:p>
        </p:txBody>
      </p:sp>
      <p:grpSp>
        <p:nvGrpSpPr>
          <p:cNvPr id="12" name="Group 11">
            <a:extLst>
              <a:ext uri="{FF2B5EF4-FFF2-40B4-BE49-F238E27FC236}">
                <a16:creationId xmlns:a16="http://schemas.microsoft.com/office/drawing/2014/main" id="{52B2C168-009C-CA47-BDC5-7C592830CBC3}"/>
              </a:ext>
            </a:extLst>
          </p:cNvPr>
          <p:cNvGrpSpPr/>
          <p:nvPr/>
        </p:nvGrpSpPr>
        <p:grpSpPr>
          <a:xfrm>
            <a:off x="360485" y="1295512"/>
            <a:ext cx="5661799" cy="1958045"/>
            <a:chOff x="60560" y="1057922"/>
            <a:chExt cx="5661799" cy="1743134"/>
          </a:xfrm>
        </p:grpSpPr>
        <p:grpSp>
          <p:nvGrpSpPr>
            <p:cNvPr id="13" name="Group 12">
              <a:extLst>
                <a:ext uri="{FF2B5EF4-FFF2-40B4-BE49-F238E27FC236}">
                  <a16:creationId xmlns:a16="http://schemas.microsoft.com/office/drawing/2014/main" id="{07E217EE-1B0F-8945-909F-72D9E93FF3F9}"/>
                </a:ext>
              </a:extLst>
            </p:cNvPr>
            <p:cNvGrpSpPr/>
            <p:nvPr/>
          </p:nvGrpSpPr>
          <p:grpSpPr>
            <a:xfrm>
              <a:off x="60560" y="1057922"/>
              <a:ext cx="5661799" cy="1743134"/>
              <a:chOff x="-14321" y="1503347"/>
              <a:chExt cx="5661799" cy="1743134"/>
            </a:xfrm>
          </p:grpSpPr>
          <p:sp>
            <p:nvSpPr>
              <p:cNvPr id="21" name="Title 2">
                <a:extLst>
                  <a:ext uri="{FF2B5EF4-FFF2-40B4-BE49-F238E27FC236}">
                    <a16:creationId xmlns:a16="http://schemas.microsoft.com/office/drawing/2014/main" id="{A78B96A3-F932-2B4E-906F-19F2C51DBFF9}"/>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3" name="TextBox 22">
                <a:extLst>
                  <a:ext uri="{FF2B5EF4-FFF2-40B4-BE49-F238E27FC236}">
                    <a16:creationId xmlns:a16="http://schemas.microsoft.com/office/drawing/2014/main" id="{FF1494E3-539D-6B46-ABD1-5020E93AE6D6}"/>
                  </a:ext>
                </a:extLst>
              </p:cNvPr>
              <p:cNvSpPr txBox="1"/>
              <p:nvPr/>
            </p:nvSpPr>
            <p:spPr>
              <a:xfrm>
                <a:off x="1134102" y="1625930"/>
                <a:ext cx="4513376" cy="1620551"/>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Significant tax savings</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Since each dollar you contribute to your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FSA is tax-deductible</a:t>
                </a:r>
                <a:r>
                  <a:rPr kumimoji="0" lang="en-US" sz="1700" b="0" i="0" u="none" strike="noStrike" kern="1200" cap="none" spc="0" normalizeH="0" baseline="30000" noProof="0" dirty="0">
                    <a:ln>
                      <a:noFill/>
                    </a:ln>
                    <a:solidFill>
                      <a:srgbClr val="626362"/>
                    </a:solidFill>
                    <a:effectLst/>
                    <a:uLnTx/>
                    <a:uFillTx/>
                    <a:latin typeface="Arial"/>
                    <a:ea typeface="+mn-ea"/>
                    <a:cs typeface="+mn-cs"/>
                  </a:rPr>
                  <a:t>1</a:t>
                </a:r>
                <a:r>
                  <a:rPr kumimoji="0" lang="en-US" sz="1700" b="0" i="0" u="none" strike="noStrike" kern="1200" cap="none" spc="0" normalizeH="0" baseline="0" noProof="0" dirty="0">
                    <a:ln>
                      <a:noFill/>
                    </a:ln>
                    <a:solidFill>
                      <a:srgbClr val="626362"/>
                    </a:solidFill>
                    <a:effectLst/>
                    <a:uLnTx/>
                    <a:uFillTx/>
                    <a:latin typeface="Arial"/>
                    <a:ea typeface="+mn-ea"/>
                    <a:cs typeface="+mn-cs"/>
                  </a:rPr>
                  <a:t> you could potentially save </a:t>
                </a:r>
                <a:r>
                  <a:rPr lang="en-US" sz="1700" dirty="0">
                    <a:solidFill>
                      <a:srgbClr val="626362"/>
                    </a:solidFill>
                    <a:latin typeface="Arial"/>
                  </a:rPr>
                  <a:t>20</a:t>
                </a:r>
                <a:r>
                  <a:rPr kumimoji="0" lang="en-US" sz="1700" b="0" i="0" u="none" strike="noStrike" kern="1200" cap="none" spc="0" normalizeH="0" baseline="0" noProof="0" dirty="0">
                    <a:ln>
                      <a:noFill/>
                    </a:ln>
                    <a:solidFill>
                      <a:srgbClr val="626362"/>
                    </a:solidFill>
                    <a:effectLst/>
                    <a:uLnTx/>
                    <a:uFillTx/>
                    <a:latin typeface="Arial"/>
                    <a:ea typeface="+mn-ea"/>
                    <a:cs typeface="+mn-cs"/>
                  </a:rPr>
                  <a:t> percent or more on qualified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medical expenses.</a:t>
                </a:r>
                <a:r>
                  <a:rPr kumimoji="0" lang="en-US" sz="1700" b="0" i="0" u="none" strike="noStrike" kern="1200" cap="none" spc="0" normalizeH="0" baseline="30000" noProof="0" dirty="0">
                    <a:ln>
                      <a:noFill/>
                    </a:ln>
                    <a:solidFill>
                      <a:srgbClr val="626362"/>
                    </a:solidFill>
                    <a:effectLst/>
                    <a:uLnTx/>
                    <a:uFillTx/>
                    <a:latin typeface="Arial"/>
                    <a:ea typeface="+mn-ea"/>
                    <a:cs typeface="+mn-cs"/>
                  </a:rPr>
                  <a:t>2</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19" name="Straight Connector 18">
              <a:extLst>
                <a:ext uri="{FF2B5EF4-FFF2-40B4-BE49-F238E27FC236}">
                  <a16:creationId xmlns:a16="http://schemas.microsoft.com/office/drawing/2014/main" id="{48F99EF9-14B8-0A4D-B81B-41A3E62A11A9}"/>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DC10F25-A3E4-9348-90C1-58E11D2CF630}"/>
              </a:ext>
            </a:extLst>
          </p:cNvPr>
          <p:cNvGrpSpPr/>
          <p:nvPr/>
        </p:nvGrpSpPr>
        <p:grpSpPr>
          <a:xfrm>
            <a:off x="6095998" y="3685706"/>
            <a:ext cx="5179031" cy="2897974"/>
            <a:chOff x="60560" y="1057922"/>
            <a:chExt cx="5179031" cy="2897974"/>
          </a:xfrm>
        </p:grpSpPr>
        <p:grpSp>
          <p:nvGrpSpPr>
            <p:cNvPr id="45" name="Group 44">
              <a:extLst>
                <a:ext uri="{FF2B5EF4-FFF2-40B4-BE49-F238E27FC236}">
                  <a16:creationId xmlns:a16="http://schemas.microsoft.com/office/drawing/2014/main" id="{A9D7CAD9-66AA-E24F-AF49-47F7900CC890}"/>
                </a:ext>
              </a:extLst>
            </p:cNvPr>
            <p:cNvGrpSpPr/>
            <p:nvPr/>
          </p:nvGrpSpPr>
          <p:grpSpPr>
            <a:xfrm>
              <a:off x="60560" y="1057922"/>
              <a:ext cx="5179031" cy="2897974"/>
              <a:chOff x="-14321" y="1503347"/>
              <a:chExt cx="5179031" cy="2897974"/>
            </a:xfrm>
          </p:grpSpPr>
          <p:sp>
            <p:nvSpPr>
              <p:cNvPr id="47" name="Title 2">
                <a:extLst>
                  <a:ext uri="{FF2B5EF4-FFF2-40B4-BE49-F238E27FC236}">
                    <a16:creationId xmlns:a16="http://schemas.microsoft.com/office/drawing/2014/main" id="{DD2B0E87-E225-3847-A613-B3C20FE68F3C}"/>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4</a:t>
                </a:r>
              </a:p>
            </p:txBody>
          </p:sp>
          <p:sp>
            <p:nvSpPr>
              <p:cNvPr id="48" name="TextBox 47">
                <a:extLst>
                  <a:ext uri="{FF2B5EF4-FFF2-40B4-BE49-F238E27FC236}">
                    <a16:creationId xmlns:a16="http://schemas.microsoft.com/office/drawing/2014/main" id="{53A4AEDF-F4B5-D043-A4FE-BA13AD6FC970}"/>
                  </a:ext>
                </a:extLst>
              </p:cNvPr>
              <p:cNvSpPr txBox="1"/>
              <p:nvPr/>
            </p:nvSpPr>
            <p:spPr>
              <a:xfrm>
                <a:off x="1134102" y="1625931"/>
                <a:ext cx="4030608" cy="277539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Spend beyond the doctor</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Your FSA dollars can help pay for thousands of eligible medical expenses, including over-the-counter meds and menstrual care products.</a:t>
                </a:r>
                <a:r>
                  <a:rPr kumimoji="0" lang="en-US" sz="1700" b="0" i="0" u="none" strike="noStrike" kern="1200" cap="none" spc="0" normalizeH="0" baseline="30000" noProof="0" dirty="0">
                    <a:ln>
                      <a:noFill/>
                    </a:ln>
                    <a:solidFill>
                      <a:srgbClr val="626362"/>
                    </a:solidFill>
                    <a:effectLst/>
                    <a:uLnTx/>
                    <a:uFillTx/>
                    <a:latin typeface="Arial"/>
                    <a:ea typeface="+mn-ea"/>
                    <a:cs typeface="+mn-cs"/>
                  </a:rPr>
                  <a:t>3</a:t>
                </a:r>
                <a:r>
                  <a:rPr kumimoji="0" lang="en-US" sz="1700" b="0" i="0" u="none" strike="noStrike" kern="1200" cap="none" spc="0" normalizeH="0" baseline="0" noProof="0" dirty="0">
                    <a:ln>
                      <a:noFill/>
                    </a:ln>
                    <a:solidFill>
                      <a:srgbClr val="626362"/>
                    </a:solidFill>
                    <a:effectLst/>
                    <a:uLnTx/>
                    <a:uFillTx/>
                    <a:latin typeface="Arial"/>
                    <a:ea typeface="+mn-ea"/>
                    <a:cs typeface="+mn-cs"/>
                  </a:rPr>
                  <a:t>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p>
            </p:txBody>
          </p:sp>
        </p:grpSp>
        <p:cxnSp>
          <p:nvCxnSpPr>
            <p:cNvPr id="46" name="Straight Connector 45">
              <a:extLst>
                <a:ext uri="{FF2B5EF4-FFF2-40B4-BE49-F238E27FC236}">
                  <a16:creationId xmlns:a16="http://schemas.microsoft.com/office/drawing/2014/main" id="{19149C7C-AC67-D242-A733-7E0563573675}"/>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ED3A3FCA-B28B-8849-BAE8-A3970C763F0A}"/>
              </a:ext>
            </a:extLst>
          </p:cNvPr>
          <p:cNvGrpSpPr/>
          <p:nvPr/>
        </p:nvGrpSpPr>
        <p:grpSpPr>
          <a:xfrm>
            <a:off x="360485" y="3685706"/>
            <a:ext cx="5179031" cy="1942934"/>
            <a:chOff x="60560" y="1057922"/>
            <a:chExt cx="5179031" cy="1942934"/>
          </a:xfrm>
        </p:grpSpPr>
        <p:grpSp>
          <p:nvGrpSpPr>
            <p:cNvPr id="49" name="Group 48">
              <a:extLst>
                <a:ext uri="{FF2B5EF4-FFF2-40B4-BE49-F238E27FC236}">
                  <a16:creationId xmlns:a16="http://schemas.microsoft.com/office/drawing/2014/main" id="{AD6AA6F2-9EDA-124F-935A-AF993274E34D}"/>
                </a:ext>
              </a:extLst>
            </p:cNvPr>
            <p:cNvGrpSpPr/>
            <p:nvPr/>
          </p:nvGrpSpPr>
          <p:grpSpPr>
            <a:xfrm>
              <a:off x="60560" y="1057922"/>
              <a:ext cx="5179031" cy="1942934"/>
              <a:chOff x="-14321" y="1503347"/>
              <a:chExt cx="5179031" cy="1942934"/>
            </a:xfrm>
          </p:grpSpPr>
          <p:sp>
            <p:nvSpPr>
              <p:cNvPr id="51" name="Title 2">
                <a:extLst>
                  <a:ext uri="{FF2B5EF4-FFF2-40B4-BE49-F238E27FC236}">
                    <a16:creationId xmlns:a16="http://schemas.microsoft.com/office/drawing/2014/main" id="{B5996B28-9CA7-C145-91CD-9E3E788C907E}"/>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52" name="TextBox 51">
                <a:extLst>
                  <a:ext uri="{FF2B5EF4-FFF2-40B4-BE49-F238E27FC236}">
                    <a16:creationId xmlns:a16="http://schemas.microsoft.com/office/drawing/2014/main" id="{9E19C7E5-EC10-7340-BE77-78BAB33C9F17}"/>
                  </a:ext>
                </a:extLst>
              </p:cNvPr>
              <p:cNvSpPr txBox="1"/>
              <p:nvPr/>
            </p:nvSpPr>
            <p:spPr>
              <a:xfrm>
                <a:off x="1134102" y="1625931"/>
                <a:ext cx="4030608" cy="1820350"/>
              </a:xfrm>
              <a:prstGeom prst="rect">
                <a:avLst/>
              </a:prstGeom>
              <a:noFill/>
            </p:spPr>
            <p:txBody>
              <a:bodyPr wrap="square"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Simple saving and spending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Pre-tax payroll contributions along with  easy-to-use payment options make managing your account convenient and hassle-free. </a:t>
                </a:r>
              </a:p>
            </p:txBody>
          </p:sp>
        </p:grpSp>
        <p:cxnSp>
          <p:nvCxnSpPr>
            <p:cNvPr id="50" name="Straight Connector 49">
              <a:extLst>
                <a:ext uri="{FF2B5EF4-FFF2-40B4-BE49-F238E27FC236}">
                  <a16:creationId xmlns:a16="http://schemas.microsoft.com/office/drawing/2014/main" id="{18463E6F-E5E7-EA4E-8C52-AECCC0EEC5A3}"/>
                </a:ext>
              </a:extLst>
            </p:cNvPr>
            <p:cNvCxnSpPr>
              <a:cxnSpLocks/>
            </p:cNvCxnSpPr>
            <p:nvPr/>
          </p:nvCxnSpPr>
          <p:spPr>
            <a:xfrm>
              <a:off x="947298" y="1269279"/>
              <a:ext cx="0" cy="1731577"/>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B732228F-1B14-D141-A706-0E12300ADCF0}"/>
              </a:ext>
            </a:extLst>
          </p:cNvPr>
          <p:cNvGrpSpPr/>
          <p:nvPr/>
        </p:nvGrpSpPr>
        <p:grpSpPr>
          <a:xfrm>
            <a:off x="6105301" y="1295512"/>
            <a:ext cx="5661799" cy="1927530"/>
            <a:chOff x="60560" y="1057922"/>
            <a:chExt cx="5661799" cy="1715968"/>
          </a:xfrm>
        </p:grpSpPr>
        <p:grpSp>
          <p:nvGrpSpPr>
            <p:cNvPr id="54" name="Group 53">
              <a:extLst>
                <a:ext uri="{FF2B5EF4-FFF2-40B4-BE49-F238E27FC236}">
                  <a16:creationId xmlns:a16="http://schemas.microsoft.com/office/drawing/2014/main" id="{EAA4E2CB-F78A-E144-AEDD-FEE6C7187346}"/>
                </a:ext>
              </a:extLst>
            </p:cNvPr>
            <p:cNvGrpSpPr/>
            <p:nvPr/>
          </p:nvGrpSpPr>
          <p:grpSpPr>
            <a:xfrm>
              <a:off x="60560" y="1057922"/>
              <a:ext cx="5661799" cy="1715967"/>
              <a:chOff x="-14321" y="1503347"/>
              <a:chExt cx="5661799" cy="1715967"/>
            </a:xfrm>
          </p:grpSpPr>
          <p:sp>
            <p:nvSpPr>
              <p:cNvPr id="56" name="Title 2">
                <a:extLst>
                  <a:ext uri="{FF2B5EF4-FFF2-40B4-BE49-F238E27FC236}">
                    <a16:creationId xmlns:a16="http://schemas.microsoft.com/office/drawing/2014/main" id="{B361760E-44B7-DD4A-8275-40906174D871}"/>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57" name="TextBox 56">
                <a:extLst>
                  <a:ext uri="{FF2B5EF4-FFF2-40B4-BE49-F238E27FC236}">
                    <a16:creationId xmlns:a16="http://schemas.microsoft.com/office/drawing/2014/main" id="{5DA16D48-E903-7847-A258-3CF2E9C190D8}"/>
                  </a:ext>
                </a:extLst>
              </p:cNvPr>
              <p:cNvSpPr txBox="1"/>
              <p:nvPr/>
            </p:nvSpPr>
            <p:spPr>
              <a:xfrm>
                <a:off x="1134102" y="1625930"/>
                <a:ext cx="4513376" cy="159338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Get your money right away </a:t>
                </a:r>
              </a:p>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You’ll have access to the entire elected amount on the first day of the plan year. </a:t>
                </a:r>
                <a:br>
                  <a:rPr kumimoji="0" lang="en-US" sz="1700" b="0" i="0" u="none" strike="noStrike" kern="1200" cap="none" spc="0" normalizeH="0" baseline="0" noProof="0" dirty="0">
                    <a:ln>
                      <a:noFill/>
                    </a:ln>
                    <a:solidFill>
                      <a:srgbClr val="626362"/>
                    </a:solidFill>
                    <a:effectLst/>
                    <a:uLnTx/>
                    <a:uFillTx/>
                    <a:latin typeface="Arial"/>
                    <a:ea typeface="+mn-ea"/>
                    <a:cs typeface="+mn-cs"/>
                  </a:rPr>
                </a:br>
                <a:r>
                  <a:rPr kumimoji="0" lang="en-US" sz="1700" b="0" i="0" u="none" strike="noStrike" kern="1200" cap="none" spc="0" normalizeH="0" baseline="0" noProof="0" dirty="0">
                    <a:ln>
                      <a:noFill/>
                    </a:ln>
                    <a:solidFill>
                      <a:srgbClr val="626362"/>
                    </a:solidFill>
                    <a:effectLst/>
                    <a:uLnTx/>
                    <a:uFillTx/>
                    <a:latin typeface="Arial"/>
                    <a:ea typeface="+mn-ea"/>
                    <a:cs typeface="+mn-cs"/>
                  </a:rPr>
                  <a:t>That means you can spend now and contribute later.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626362"/>
                    </a:solidFill>
                    <a:effectLst/>
                    <a:uLnTx/>
                    <a:uFillTx/>
                    <a:latin typeface="Arial"/>
                    <a:ea typeface="+mn-ea"/>
                    <a:cs typeface="+mn-cs"/>
                  </a:rPr>
                  <a:t> </a:t>
                </a:r>
                <a:endParaRPr kumimoji="0" lang="en-US" sz="1700" b="0" i="0" u="none" strike="noStrike" kern="1200" cap="none" spc="0" normalizeH="0" baseline="0" noProof="0" dirty="0">
                  <a:ln>
                    <a:noFill/>
                  </a:ln>
                  <a:solidFill>
                    <a:srgbClr val="626362"/>
                  </a:solidFill>
                  <a:effectLst/>
                  <a:uLnTx/>
                  <a:uFillTx/>
                  <a:latin typeface="Arial"/>
                  <a:ea typeface="+mn-ea"/>
                  <a:cs typeface="Arial"/>
                </a:endParaRPr>
              </a:p>
            </p:txBody>
          </p:sp>
        </p:grpSp>
        <p:cxnSp>
          <p:nvCxnSpPr>
            <p:cNvPr id="55" name="Straight Connector 54">
              <a:extLst>
                <a:ext uri="{FF2B5EF4-FFF2-40B4-BE49-F238E27FC236}">
                  <a16:creationId xmlns:a16="http://schemas.microsoft.com/office/drawing/2014/main" id="{C22936B3-1A3A-2E40-9F5A-2EF9B5D5C9FF}"/>
                </a:ext>
              </a:extLst>
            </p:cNvPr>
            <p:cNvCxnSpPr>
              <a:cxnSpLocks/>
            </p:cNvCxnSpPr>
            <p:nvPr/>
          </p:nvCxnSpPr>
          <p:spPr>
            <a:xfrm>
              <a:off x="947298" y="1269279"/>
              <a:ext cx="0" cy="1504611"/>
            </a:xfrm>
            <a:prstGeom prst="line">
              <a:avLst/>
            </a:prstGeom>
            <a:ln w="25400">
              <a:solidFill>
                <a:schemeClr val="accent5"/>
              </a:solidFill>
            </a:ln>
            <a:effectLst/>
          </p:spPr>
          <p:style>
            <a:lnRef idx="2">
              <a:schemeClr val="accent1"/>
            </a:lnRef>
            <a:fillRef idx="0">
              <a:schemeClr val="accent1"/>
            </a:fillRef>
            <a:effectRef idx="1">
              <a:schemeClr val="accent1"/>
            </a:effectRef>
            <a:fontRef idx="minor">
              <a:schemeClr val="tx1"/>
            </a:fontRef>
          </p:style>
        </p:cxnSp>
      </p:grpSp>
      <p:sp>
        <p:nvSpPr>
          <p:cNvPr id="63" name="Title 2">
            <a:extLst>
              <a:ext uri="{FF2B5EF4-FFF2-40B4-BE49-F238E27FC236}">
                <a16:creationId xmlns:a16="http://schemas.microsoft.com/office/drawing/2014/main" id="{B1788C1C-DF7C-B24E-857F-8F4D715F773A}"/>
              </a:ext>
            </a:extLst>
          </p:cNvPr>
          <p:cNvSpPr txBox="1">
            <a:spLocks/>
          </p:cNvSpPr>
          <p:nvPr/>
        </p:nvSpPr>
        <p:spPr>
          <a:xfrm>
            <a:off x="390649" y="6056628"/>
            <a:ext cx="11429304" cy="751488"/>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1</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FSAs are never taxed at a federal income tax level when used appropriately for qualified medical expenses. Also, most states recognize FSA funds as tax-deductible with very few exceptions. Please consult a tax advisor regarding your state’s specific rules.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2</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Based on average federal income and payroll taxes. Estimate for illustrative purposes only  |  </a:t>
            </a:r>
            <a:r>
              <a:rPr kumimoji="0" lang="en-US" sz="800" b="0" i="0" u="none" strike="noStrike" kern="1200" cap="none" spc="0" normalizeH="0" baseline="3000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3</a:t>
            </a:r>
            <a:r>
              <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rPr>
              <a:t>Eligible expenses may vary by plan design. Your employer determines which expenses are eligible for reimbursement. Please review plan documents carefully and consult your benefits team for a full list of eligible expenses. It is the member’s responsibility to ensure eligibility requirements as well as if they are eligible for the expenses submitted. </a:t>
            </a:r>
          </a:p>
          <a:p>
            <a:pPr marL="0" marR="0" lvl="0" indent="0" algn="l" defTabSz="457200" rtl="0" eaLnBrk="1" fontAlgn="auto" latinLnBrk="0" hangingPunct="1">
              <a:lnSpc>
                <a:spcPct val="100000"/>
              </a:lnSpc>
              <a:spcBef>
                <a:spcPct val="0"/>
              </a:spcBef>
              <a:spcAft>
                <a:spcPts val="133"/>
              </a:spcAft>
              <a:buClrTx/>
              <a:buSzTx/>
              <a:buFontTx/>
              <a:buNone/>
              <a:tabLst/>
              <a:defRPr/>
            </a:pPr>
            <a:endParaRPr kumimoji="0" lang="en-US" sz="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0382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B7E0CD-697C-AB4B-A146-029F19C145BC}"/>
              </a:ext>
            </a:extLst>
          </p:cNvPr>
          <p:cNvGraphicFramePr>
            <a:graphicFrameLocks noGrp="1"/>
          </p:cNvGraphicFramePr>
          <p:nvPr>
            <p:extLst>
              <p:ext uri="{D42A27DB-BD31-4B8C-83A1-F6EECF244321}">
                <p14:modId xmlns:p14="http://schemas.microsoft.com/office/powerpoint/2010/main" val="3711632259"/>
              </p:ext>
            </p:extLst>
          </p:nvPr>
        </p:nvGraphicFramePr>
        <p:xfrm>
          <a:off x="2608883" y="2036367"/>
          <a:ext cx="6669008" cy="2140381"/>
        </p:xfrm>
        <a:graphic>
          <a:graphicData uri="http://schemas.openxmlformats.org/drawingml/2006/table">
            <a:tbl>
              <a:tblPr firstRow="1" bandRow="1">
                <a:tableStyleId>{5C22544A-7EE6-4342-B048-85BDC9FD1C3A}</a:tableStyleId>
              </a:tblPr>
              <a:tblGrid>
                <a:gridCol w="3325965">
                  <a:extLst>
                    <a:ext uri="{9D8B030D-6E8A-4147-A177-3AD203B41FA5}">
                      <a16:colId xmlns:a16="http://schemas.microsoft.com/office/drawing/2014/main" val="1965431758"/>
                    </a:ext>
                  </a:extLst>
                </a:gridCol>
                <a:gridCol w="3343043">
                  <a:extLst>
                    <a:ext uri="{9D8B030D-6E8A-4147-A177-3AD203B41FA5}">
                      <a16:colId xmlns:a16="http://schemas.microsoft.com/office/drawing/2014/main" val="766925907"/>
                    </a:ext>
                  </a:extLst>
                </a:gridCol>
              </a:tblGrid>
              <a:tr h="0">
                <a:tc>
                  <a:txBody>
                    <a:bodyPr/>
                    <a:lstStyle/>
                    <a:p>
                      <a:r>
                        <a:rPr lang="en-US" sz="2200" b="0" i="0" dirty="0">
                          <a:latin typeface="+mn-lt"/>
                        </a:rPr>
                        <a:t>Contribution limit</a:t>
                      </a:r>
                    </a:p>
                  </a:txBody>
                  <a:tcPr marL="310097" marR="310097" marT="310097" marB="310097" anchor="ctr">
                    <a:lnB w="12700" cap="flat" cmpd="sng" algn="ctr">
                      <a:solidFill>
                        <a:schemeClr val="bg2"/>
                      </a:solidFill>
                      <a:prstDash val="solid"/>
                      <a:round/>
                      <a:headEnd type="none" w="med" len="med"/>
                      <a:tailEnd type="none" w="med" len="med"/>
                    </a:lnB>
                  </a:tcPr>
                </a:tc>
                <a:tc>
                  <a:txBody>
                    <a:bodyPr/>
                    <a:lstStyle/>
                    <a:p>
                      <a:r>
                        <a:rPr lang="en-US" sz="2200" b="0" i="0" dirty="0">
                          <a:latin typeface="+mn-lt"/>
                        </a:rPr>
                        <a:t>Tax savings*</a:t>
                      </a:r>
                    </a:p>
                  </a:txBody>
                  <a:tcPr marL="310097" marR="310097" marT="310097" marB="310097"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1184907">
                <a:tc>
                  <a:txBody>
                    <a:bodyPr/>
                    <a:lstStyle/>
                    <a:p>
                      <a:r>
                        <a:rPr lang="en-US" sz="2800" b="0" i="0" dirty="0">
                          <a:latin typeface="+mn-lt"/>
                        </a:rPr>
                        <a:t>$3,050</a:t>
                      </a:r>
                      <a:endParaRPr lang="en-US" dirty="0"/>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US" sz="2800" b="1" i="0" dirty="0">
                          <a:solidFill>
                            <a:schemeClr val="accent2">
                              <a:lumMod val="75000"/>
                            </a:schemeClr>
                          </a:solidFill>
                          <a:latin typeface="+mn-lt"/>
                        </a:rPr>
                        <a:t>$610</a:t>
                      </a:r>
                      <a:endParaRPr lang="en-US" dirty="0">
                        <a:solidFill>
                          <a:schemeClr val="accent2">
                            <a:lumMod val="75000"/>
                          </a:schemeClr>
                        </a:solidFill>
                      </a:endParaRPr>
                    </a:p>
                  </a:txBody>
                  <a:tcPr marL="310097" marR="310097" marT="310097" marB="310097">
                    <a:lnL w="12700" cap="flat" cmpd="sng" algn="ctr">
                      <a:solidFill>
                        <a:schemeClr val="bg2"/>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3459339"/>
                  </a:ext>
                </a:extLst>
              </a:tr>
            </a:tbl>
          </a:graphicData>
        </a:graphic>
      </p:graphicFrame>
      <p:sp>
        <p:nvSpPr>
          <p:cNvPr id="9" name="Title 2">
            <a:extLst>
              <a:ext uri="{FF2B5EF4-FFF2-40B4-BE49-F238E27FC236}">
                <a16:creationId xmlns:a16="http://schemas.microsoft.com/office/drawing/2014/main" id="{2DF5819C-4F99-D245-AF6E-7636E76F218E}"/>
              </a:ext>
            </a:extLst>
          </p:cNvPr>
          <p:cNvSpPr txBox="1">
            <a:spLocks/>
          </p:cNvSpPr>
          <p:nvPr/>
        </p:nvSpPr>
        <p:spPr>
          <a:xfrm>
            <a:off x="0" y="274320"/>
            <a:ext cx="12192000" cy="830997"/>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592C82"/>
                </a:solidFill>
                <a:effectLst/>
                <a:uLnTx/>
                <a:uFillTx/>
                <a:latin typeface="Arial"/>
                <a:ea typeface="+mj-ea"/>
                <a:cs typeface="+mj-cs"/>
              </a:rPr>
              <a:t>The more you contribute – the more you save</a:t>
            </a:r>
          </a:p>
        </p:txBody>
      </p:sp>
      <p:sp>
        <p:nvSpPr>
          <p:cNvPr id="7" name="Title 2">
            <a:extLst>
              <a:ext uri="{FF2B5EF4-FFF2-40B4-BE49-F238E27FC236}">
                <a16:creationId xmlns:a16="http://schemas.microsoft.com/office/drawing/2014/main" id="{CAB85E96-8E26-2C48-8B15-9A655307AC07}"/>
              </a:ext>
            </a:extLst>
          </p:cNvPr>
          <p:cNvSpPr txBox="1">
            <a:spLocks/>
          </p:cNvSpPr>
          <p:nvPr/>
        </p:nvSpPr>
        <p:spPr>
          <a:xfrm>
            <a:off x="2608883" y="1477334"/>
            <a:ext cx="6669008" cy="553998"/>
          </a:xfrm>
          <a:prstGeom prst="rect">
            <a:avLst/>
          </a:prstGeom>
        </p:spPr>
        <p:txBody>
          <a:bodyPr vert="horz" wrap="square" lIns="121920" tIns="121920" rIns="121920" bIns="121920" rtlCol="0" anchor="t" anchorCtr="0">
            <a:spAutoFit/>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algn="ctr" defTabSz="609585">
              <a:defRPr/>
            </a:pPr>
            <a:r>
              <a:rPr kumimoji="0" lang="en-US" sz="2000" b="0" i="0" u="none" strike="noStrike" kern="1200" cap="none" spc="0" normalizeH="0" baseline="0" noProof="0" dirty="0">
                <a:ln>
                  <a:noFill/>
                </a:ln>
                <a:solidFill>
                  <a:srgbClr val="626362"/>
                </a:solidFill>
                <a:effectLst/>
                <a:uLnTx/>
                <a:uFillTx/>
                <a:latin typeface="Arial"/>
                <a:ea typeface="+mj-ea"/>
                <a:cs typeface="+mj-cs"/>
              </a:rPr>
              <a:t>IRS Contribution Limits</a:t>
            </a:r>
            <a:r>
              <a:rPr lang="en-US" sz="2000" b="0" dirty="0">
                <a:solidFill>
                  <a:srgbClr val="626362"/>
                </a:solidFill>
                <a:latin typeface="Arial"/>
              </a:rPr>
              <a:t> for 2023</a:t>
            </a:r>
            <a:endParaRPr kumimoji="0" lang="en-US" sz="2000" b="0" i="0" u="none" strike="noStrike" kern="1200" cap="none" spc="0" normalizeH="0" baseline="0" noProof="0" dirty="0">
              <a:ln>
                <a:noFill/>
              </a:ln>
              <a:solidFill>
                <a:srgbClr val="626362"/>
              </a:solidFill>
              <a:effectLst/>
              <a:uLnTx/>
              <a:uFillTx/>
              <a:latin typeface="Arial"/>
              <a:ea typeface="+mj-ea"/>
              <a:cs typeface="+mj-cs"/>
            </a:endParaRPr>
          </a:p>
        </p:txBody>
      </p:sp>
      <p:sp>
        <p:nvSpPr>
          <p:cNvPr id="10" name="Title 2">
            <a:extLst>
              <a:ext uri="{FF2B5EF4-FFF2-40B4-BE49-F238E27FC236}">
                <a16:creationId xmlns:a16="http://schemas.microsoft.com/office/drawing/2014/main" id="{58689251-B2C7-1D43-A046-4C2020636771}"/>
              </a:ext>
            </a:extLst>
          </p:cNvPr>
          <p:cNvSpPr txBox="1">
            <a:spLocks/>
          </p:cNvSpPr>
          <p:nvPr/>
        </p:nvSpPr>
        <p:spPr>
          <a:xfrm>
            <a:off x="2608883" y="4317337"/>
            <a:ext cx="6669008" cy="49244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a:spcAft>
                <a:spcPts val="133"/>
              </a:spcAft>
              <a:defRPr/>
            </a:pPr>
            <a:r>
              <a:rPr kumimoji="0" lang="en-US" sz="800" b="0" i="0" u="none" strike="noStrike" kern="1200" cap="none" spc="0" normalizeH="0" baseline="0" noProof="0" dirty="0">
                <a:ln>
                  <a:noFill/>
                </a:ln>
                <a:solidFill>
                  <a:schemeClr val="tx1"/>
                </a:solidFill>
                <a:effectLst/>
                <a:uLnTx/>
                <a:uFillTx/>
                <a:latin typeface="Arial"/>
                <a:cs typeface="Arial"/>
              </a:rPr>
              <a:t>*Estimated savings are based on assumed combined state and federal income tax bracket of </a:t>
            </a:r>
            <a:r>
              <a:rPr lang="en-US" sz="800" b="0" dirty="0">
                <a:solidFill>
                  <a:schemeClr val="tx1"/>
                </a:solidFill>
                <a:latin typeface="Arial"/>
                <a:cs typeface="Arial"/>
              </a:rPr>
              <a:t>20%.</a:t>
            </a:r>
            <a:r>
              <a:rPr kumimoji="0" lang="en-US" sz="800" b="0" i="0" u="none" strike="noStrike" kern="1200" cap="none" spc="0" normalizeH="0" baseline="0" noProof="0" dirty="0">
                <a:ln>
                  <a:noFill/>
                </a:ln>
                <a:solidFill>
                  <a:schemeClr val="tx1"/>
                </a:solidFill>
                <a:effectLst/>
                <a:uLnTx/>
                <a:uFillTx/>
                <a:latin typeface="Arial"/>
                <a:cs typeface="Arial"/>
              </a:rPr>
              <a:t> Actual savings will depend on your taxable income and tax status. Example for illustrative purposes only.</a:t>
            </a:r>
            <a:r>
              <a:rPr lang="en-US" sz="800" b="0" dirty="0">
                <a:solidFill>
                  <a:schemeClr val="tx1"/>
                </a:solidFill>
                <a:latin typeface="Arial"/>
                <a:cs typeface="Arial"/>
              </a:rPr>
              <a:t> </a:t>
            </a:r>
            <a:endParaRPr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2"/>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BD349245-7338-5C46-9A18-10EBB5C1B302}"/>
              </a:ext>
            </a:extLst>
          </p:cNvPr>
          <p:cNvGrpSpPr/>
          <p:nvPr/>
        </p:nvGrpSpPr>
        <p:grpSpPr>
          <a:xfrm>
            <a:off x="542822" y="1183055"/>
            <a:ext cx="11656520" cy="4726678"/>
            <a:chOff x="542822" y="476055"/>
            <a:chExt cx="11656520" cy="4726678"/>
          </a:xfrm>
        </p:grpSpPr>
        <p:sp>
          <p:nvSpPr>
            <p:cNvPr id="8" name="Rectangle 7">
              <a:extLst>
                <a:ext uri="{FF2B5EF4-FFF2-40B4-BE49-F238E27FC236}">
                  <a16:creationId xmlns:a16="http://schemas.microsoft.com/office/drawing/2014/main" id="{4925D1A2-B79C-6942-B09D-AFDD378EA542}"/>
                </a:ext>
              </a:extLst>
            </p:cNvPr>
            <p:cNvSpPr/>
            <p:nvPr/>
          </p:nvSpPr>
          <p:spPr>
            <a:xfrm>
              <a:off x="6103342" y="476055"/>
              <a:ext cx="6096000" cy="47266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9B95C7D1-8682-634E-8EB5-8EF1065F9CCA}"/>
                </a:ext>
              </a:extLst>
            </p:cNvPr>
            <p:cNvGrpSpPr/>
            <p:nvPr/>
          </p:nvGrpSpPr>
          <p:grpSpPr>
            <a:xfrm>
              <a:off x="542822" y="476055"/>
              <a:ext cx="4956106" cy="3889721"/>
              <a:chOff x="542822" y="476055"/>
              <a:chExt cx="4956106" cy="3889721"/>
            </a:xfrm>
          </p:grpSpPr>
          <p:sp>
            <p:nvSpPr>
              <p:cNvPr id="14" name="TextBox 13">
                <a:extLst>
                  <a:ext uri="{FF2B5EF4-FFF2-40B4-BE49-F238E27FC236}">
                    <a16:creationId xmlns:a16="http://schemas.microsoft.com/office/drawing/2014/main" id="{D1E22D61-FB4A-5B4E-8423-CDAAF901235A}"/>
                  </a:ext>
                </a:extLst>
              </p:cNvPr>
              <p:cNvSpPr txBox="1"/>
              <p:nvPr/>
            </p:nvSpPr>
            <p:spPr>
              <a:xfrm>
                <a:off x="548640" y="1311735"/>
                <a:ext cx="4950288" cy="305404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Which of these expenses are eligible</a:t>
                </a:r>
                <a:b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b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to be purchased with FSA funds?</a:t>
                </a:r>
              </a:p>
            </p:txBody>
          </p:sp>
          <p:sp>
            <p:nvSpPr>
              <p:cNvPr id="11" name="Oval 10">
                <a:extLst>
                  <a:ext uri="{FF2B5EF4-FFF2-40B4-BE49-F238E27FC236}">
                    <a16:creationId xmlns:a16="http://schemas.microsoft.com/office/drawing/2014/main" id="{4084D5F9-C120-C245-A8A6-B4DD72C6A66B}"/>
                  </a:ext>
                </a:extLst>
              </p:cNvPr>
              <p:cNvSpPr/>
              <p:nvPr/>
            </p:nvSpPr>
            <p:spPr>
              <a:xfrm>
                <a:off x="542822" y="476055"/>
                <a:ext cx="724911" cy="72491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2" name="TextBox 1">
              <a:extLst>
                <a:ext uri="{FF2B5EF4-FFF2-40B4-BE49-F238E27FC236}">
                  <a16:creationId xmlns:a16="http://schemas.microsoft.com/office/drawing/2014/main" id="{26F2CC62-92F9-4996-870E-0398DDE5F782}"/>
                </a:ext>
              </a:extLst>
            </p:cNvPr>
            <p:cNvSpPr txBox="1"/>
            <p:nvPr/>
          </p:nvSpPr>
          <p:spPr>
            <a:xfrm>
              <a:off x="6719919" y="1392205"/>
              <a:ext cx="497424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LASIK surgery</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 </a:t>
              </a:r>
              <a:r>
                <a:rPr kumimoji="0" lang="en-US" sz="11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(primary use to prevent COVID-19 spread)</a:t>
              </a:r>
            </a:p>
            <a:p>
              <a:pPr marL="457200" marR="0" lvl="0" indent="-457200" algn="l" defTabSz="914400" rtl="0" eaLnBrk="1" fontAlgn="auto" latinLnBrk="0" hangingPunct="1">
                <a:lnSpc>
                  <a:spcPct val="100000"/>
                </a:lnSpc>
                <a:spcBef>
                  <a:spcPts val="0"/>
                </a:spcBef>
                <a:spcAft>
                  <a:spcPts val="3000"/>
                </a:spcAft>
                <a:buClrTx/>
                <a:buSzTx/>
                <a:buFont typeface="+mj-lt"/>
                <a:buAutoNum type="alphaUcPeriod"/>
                <a:tabLst/>
                <a:defRPr/>
              </a:pPr>
              <a:r>
                <a:rPr kumimoji="0" lang="en-US" sz="24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Over-the-counter medication </a:t>
              </a:r>
            </a:p>
          </p:txBody>
        </p:sp>
      </p:grpSp>
    </p:spTree>
    <p:extLst>
      <p:ext uri="{BB962C8B-B14F-4D97-AF65-F5344CB8AC3E}">
        <p14:creationId xmlns:p14="http://schemas.microsoft.com/office/powerpoint/2010/main" val="6925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9ACB61-AFF5-944E-84A7-23F234FE1150}"/>
              </a:ext>
            </a:extLst>
          </p:cNvPr>
          <p:cNvSpPr/>
          <p:nvPr/>
        </p:nvSpPr>
        <p:spPr>
          <a:xfrm>
            <a:off x="-4975" y="-138894"/>
            <a:ext cx="12192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A2754F21-5BF8-D547-AF41-AFE0CAF35529}"/>
              </a:ext>
            </a:extLst>
          </p:cNvPr>
          <p:cNvGrpSpPr/>
          <p:nvPr/>
        </p:nvGrpSpPr>
        <p:grpSpPr>
          <a:xfrm>
            <a:off x="0" y="2513392"/>
            <a:ext cx="12192000" cy="1623299"/>
            <a:chOff x="0" y="4827922"/>
            <a:chExt cx="12192000" cy="1623299"/>
          </a:xfrm>
        </p:grpSpPr>
        <p:sp>
          <p:nvSpPr>
            <p:cNvPr id="15" name="TextBox 14">
              <a:extLst>
                <a:ext uri="{FF2B5EF4-FFF2-40B4-BE49-F238E27FC236}">
                  <a16:creationId xmlns:a16="http://schemas.microsoft.com/office/drawing/2014/main" id="{32D190C9-5722-C34C-A14E-7975C44FA7EF}"/>
                </a:ext>
              </a:extLst>
            </p:cNvPr>
            <p:cNvSpPr txBox="1"/>
            <p:nvPr/>
          </p:nvSpPr>
          <p:spPr>
            <a:xfrm>
              <a:off x="0" y="5774113"/>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en-US" sz="3800" b="0" i="0" u="none" strike="noStrike" kern="1200" cap="none" spc="0" normalizeH="0" baseline="0" noProof="0" dirty="0">
                  <a:ln>
                    <a:noFill/>
                  </a:ln>
                  <a:solidFill>
                    <a:srgbClr val="592C82"/>
                  </a:solidFill>
                  <a:effectLst/>
                  <a:uLnTx/>
                  <a:uFillTx/>
                  <a:latin typeface="Arial" panose="020B0604020202020204" pitchFamily="34" charset="0"/>
                  <a:ea typeface="+mn-ea"/>
                  <a:cs typeface="Arial" panose="020B0604020202020204" pitchFamily="34" charset="0"/>
                </a:rPr>
                <a:t>These are all eligible expenses  </a:t>
              </a:r>
            </a:p>
          </p:txBody>
        </p:sp>
        <p:grpSp>
          <p:nvGrpSpPr>
            <p:cNvPr id="19" name="Group 18">
              <a:extLst>
                <a:ext uri="{FF2B5EF4-FFF2-40B4-BE49-F238E27FC236}">
                  <a16:creationId xmlns:a16="http://schemas.microsoft.com/office/drawing/2014/main" id="{68E480EE-797A-C44B-8440-2FE95EE61B77}"/>
                </a:ext>
              </a:extLst>
            </p:cNvPr>
            <p:cNvGrpSpPr/>
            <p:nvPr/>
          </p:nvGrpSpPr>
          <p:grpSpPr>
            <a:xfrm>
              <a:off x="5498928" y="4827922"/>
              <a:ext cx="724912" cy="724912"/>
              <a:chOff x="4181311" y="1066071"/>
              <a:chExt cx="773364" cy="773364"/>
            </a:xfrm>
          </p:grpSpPr>
          <p:sp>
            <p:nvSpPr>
              <p:cNvPr id="20" name="Oval 19">
                <a:extLst>
                  <a:ext uri="{FF2B5EF4-FFF2-40B4-BE49-F238E27FC236}">
                    <a16:creationId xmlns:a16="http://schemas.microsoft.com/office/drawing/2014/main" id="{0AA594FF-A6A9-4A42-9DEE-C7687DAA3F0C}"/>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AAC6"/>
                  </a:solidFill>
                  <a:effectLst/>
                  <a:uLnTx/>
                  <a:uFillTx/>
                  <a:latin typeface="Arial" panose="020B0604020202020204" pitchFamily="34" charset="0"/>
                  <a:ea typeface="+mn-ea"/>
                  <a:cs typeface="+mn-cs"/>
                </a:endParaRPr>
              </a:p>
            </p:txBody>
          </p:sp>
          <p:pic>
            <p:nvPicPr>
              <p:cNvPr id="21" name="Picture 20" descr="A picture containing light, drawing&#10;&#10;Description automatically generated">
                <a:extLst>
                  <a:ext uri="{FF2B5EF4-FFF2-40B4-BE49-F238E27FC236}">
                    <a16:creationId xmlns:a16="http://schemas.microsoft.com/office/drawing/2014/main" id="{B25120CF-B4F0-6744-955B-300D6E315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grpSp>
    </p:spTree>
    <p:extLst>
      <p:ext uri="{BB962C8B-B14F-4D97-AF65-F5344CB8AC3E}">
        <p14:creationId xmlns:p14="http://schemas.microsoft.com/office/powerpoint/2010/main" val="12561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5515A16E-EF2A-BF4D-A3A6-68478CA94E0D}"/>
              </a:ext>
            </a:extLst>
          </p:cNvPr>
          <p:cNvSpPr txBox="1">
            <a:spLocks noGrp="1"/>
          </p:cNvSpPr>
          <p:nvPr>
            <p:ph type="title" idx="4294967295"/>
          </p:nvPr>
        </p:nvSpPr>
        <p:spPr>
          <a:xfrm>
            <a:off x="0" y="365761"/>
            <a:ext cx="12192000" cy="795859"/>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609570">
              <a:lnSpc>
                <a:spcPts val="5680"/>
              </a:lnSpc>
              <a:spcBef>
                <a:spcPts val="2400"/>
              </a:spcBef>
              <a:spcAft>
                <a:spcPts val="1600"/>
              </a:spcAft>
              <a:defRPr/>
            </a:pPr>
            <a:r>
              <a:rPr lang="en-US" sz="4267" dirty="0">
                <a:solidFill>
                  <a:srgbClr val="592C82"/>
                </a:solidFill>
                <a:latin typeface="Arial" panose="020B0604020202020204" pitchFamily="34" charset="0"/>
                <a:ea typeface="+mn-ea"/>
                <a:cs typeface="Arial" panose="020B0604020202020204" pitchFamily="34" charset="0"/>
              </a:rPr>
              <a:t>Save on FSA eligible expenses</a:t>
            </a:r>
          </a:p>
        </p:txBody>
      </p:sp>
      <p:pic>
        <p:nvPicPr>
          <p:cNvPr id="44" name="Content Placeholder 14">
            <a:extLst>
              <a:ext uri="{FF2B5EF4-FFF2-40B4-BE49-F238E27FC236}">
                <a16:creationId xmlns:a16="http://schemas.microsoft.com/office/drawing/2014/main" id="{560C4D6C-4D42-CD4E-9AD3-69B280D58037}"/>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597665" y="1540881"/>
            <a:ext cx="738460" cy="785496"/>
          </a:xfrm>
          <a:prstGeom prst="rect">
            <a:avLst/>
          </a:prstGeom>
        </p:spPr>
      </p:pic>
      <p:sp>
        <p:nvSpPr>
          <p:cNvPr id="43" name="Title 2">
            <a:extLst>
              <a:ext uri="{FF2B5EF4-FFF2-40B4-BE49-F238E27FC236}">
                <a16:creationId xmlns:a16="http://schemas.microsoft.com/office/drawing/2014/main" id="{310F9ACD-F2EC-3742-8CDA-7F49936391A7}"/>
              </a:ext>
            </a:extLst>
          </p:cNvPr>
          <p:cNvSpPr txBox="1">
            <a:spLocks/>
          </p:cNvSpPr>
          <p:nvPr/>
        </p:nvSpPr>
        <p:spPr>
          <a:xfrm>
            <a:off x="1447001"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Medical care </a:t>
            </a:r>
          </a:p>
        </p:txBody>
      </p:sp>
      <p:sp>
        <p:nvSpPr>
          <p:cNvPr id="45" name="Content Placeholder 3">
            <a:extLst>
              <a:ext uri="{FF2B5EF4-FFF2-40B4-BE49-F238E27FC236}">
                <a16:creationId xmlns:a16="http://schemas.microsoft.com/office/drawing/2014/main" id="{E0828B3B-D562-B24E-8416-A2187634F494}"/>
              </a:ext>
            </a:extLst>
          </p:cNvPr>
          <p:cNvSpPr txBox="1">
            <a:spLocks/>
          </p:cNvSpPr>
          <p:nvPr/>
        </p:nvSpPr>
        <p:spPr>
          <a:xfrm>
            <a:off x="1447003"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Doctor visits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Hospital services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Prescriptions</a:t>
            </a:r>
          </a:p>
        </p:txBody>
      </p:sp>
      <p:pic>
        <p:nvPicPr>
          <p:cNvPr id="80" name="Content Placeholder 14">
            <a:extLst>
              <a:ext uri="{FF2B5EF4-FFF2-40B4-BE49-F238E27FC236}">
                <a16:creationId xmlns:a16="http://schemas.microsoft.com/office/drawing/2014/main" id="{029F0FCF-D79C-314B-9881-713741CEC74F}"/>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4244052" y="1257964"/>
            <a:ext cx="981168" cy="1005697"/>
          </a:xfrm>
          <a:prstGeom prst="rect">
            <a:avLst/>
          </a:prstGeom>
        </p:spPr>
      </p:pic>
      <p:sp>
        <p:nvSpPr>
          <p:cNvPr id="79" name="Title 2">
            <a:extLst>
              <a:ext uri="{FF2B5EF4-FFF2-40B4-BE49-F238E27FC236}">
                <a16:creationId xmlns:a16="http://schemas.microsoft.com/office/drawing/2014/main" id="{D8A29E5A-301E-F946-A50F-4A70DA45C765}"/>
              </a:ext>
            </a:extLst>
          </p:cNvPr>
          <p:cNvSpPr txBox="1">
            <a:spLocks/>
          </p:cNvSpPr>
          <p:nvPr/>
        </p:nvSpPr>
        <p:spPr>
          <a:xfrm>
            <a:off x="5336095"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Vision</a:t>
            </a:r>
          </a:p>
        </p:txBody>
      </p:sp>
      <p:sp>
        <p:nvSpPr>
          <p:cNvPr id="81" name="Content Placeholder 3">
            <a:extLst>
              <a:ext uri="{FF2B5EF4-FFF2-40B4-BE49-F238E27FC236}">
                <a16:creationId xmlns:a16="http://schemas.microsoft.com/office/drawing/2014/main" id="{E9494C54-5DC8-7244-A5BA-51A44756AEB0}"/>
              </a:ext>
            </a:extLst>
          </p:cNvPr>
          <p:cNvSpPr txBox="1">
            <a:spLocks/>
          </p:cNvSpPr>
          <p:nvPr/>
        </p:nvSpPr>
        <p:spPr>
          <a:xfrm>
            <a:off x="5336098"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Eye exams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Prescription glasses/contacts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LASIK surgery </a:t>
            </a:r>
          </a:p>
        </p:txBody>
      </p:sp>
      <p:pic>
        <p:nvPicPr>
          <p:cNvPr id="84" name="Content Placeholder 14">
            <a:extLst>
              <a:ext uri="{FF2B5EF4-FFF2-40B4-BE49-F238E27FC236}">
                <a16:creationId xmlns:a16="http://schemas.microsoft.com/office/drawing/2014/main" id="{A8C0611F-6820-5742-BDEA-70D3F9DCD596}"/>
              </a:ext>
              <a:ext uri="{C183D7F6-B498-43B3-948B-1728B52AA6E4}">
                <adec:decorative xmlns:adec="http://schemas.microsoft.com/office/drawing/2017/decorative" val="1"/>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8504379" y="1541622"/>
            <a:ext cx="691212" cy="708492"/>
          </a:xfrm>
          <a:prstGeom prst="rect">
            <a:avLst/>
          </a:prstGeom>
        </p:spPr>
      </p:pic>
      <p:sp>
        <p:nvSpPr>
          <p:cNvPr id="83" name="Title 2">
            <a:extLst>
              <a:ext uri="{FF2B5EF4-FFF2-40B4-BE49-F238E27FC236}">
                <a16:creationId xmlns:a16="http://schemas.microsoft.com/office/drawing/2014/main" id="{4B614135-7237-FB4E-8565-8D6F75D13334}"/>
              </a:ext>
            </a:extLst>
          </p:cNvPr>
          <p:cNvSpPr txBox="1">
            <a:spLocks/>
          </p:cNvSpPr>
          <p:nvPr/>
        </p:nvSpPr>
        <p:spPr>
          <a:xfrm>
            <a:off x="9225187" y="1439239"/>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Dental</a:t>
            </a:r>
          </a:p>
        </p:txBody>
      </p:sp>
      <p:sp>
        <p:nvSpPr>
          <p:cNvPr id="85" name="Content Placeholder 3">
            <a:extLst>
              <a:ext uri="{FF2B5EF4-FFF2-40B4-BE49-F238E27FC236}">
                <a16:creationId xmlns:a16="http://schemas.microsoft.com/office/drawing/2014/main" id="{8CC795B9-3C95-AF45-A092-8F3985EA0B36}"/>
              </a:ext>
            </a:extLst>
          </p:cNvPr>
          <p:cNvSpPr txBox="1">
            <a:spLocks/>
          </p:cNvSpPr>
          <p:nvPr/>
        </p:nvSpPr>
        <p:spPr>
          <a:xfrm>
            <a:off x="9225190" y="1975936"/>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Teeth cleaning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Dental reconstruction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Orthodontia </a:t>
            </a:r>
          </a:p>
        </p:txBody>
      </p:sp>
      <p:pic>
        <p:nvPicPr>
          <p:cNvPr id="88" name="Content Placeholder 14">
            <a:extLst>
              <a:ext uri="{FF2B5EF4-FFF2-40B4-BE49-F238E27FC236}">
                <a16:creationId xmlns:a16="http://schemas.microsoft.com/office/drawing/2014/main" id="{D16298CE-3C84-9541-A5E1-4F249C10B452}"/>
              </a:ext>
              <a:ext uri="{C183D7F6-B498-43B3-948B-1728B52AA6E4}">
                <adec:decorative xmlns:adec="http://schemas.microsoft.com/office/drawing/2017/decorative" val="1"/>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80799" y="3642382"/>
            <a:ext cx="853828" cy="756921"/>
          </a:xfrm>
          <a:prstGeom prst="rect">
            <a:avLst/>
          </a:prstGeom>
        </p:spPr>
      </p:pic>
      <p:sp>
        <p:nvSpPr>
          <p:cNvPr id="87" name="Title 2">
            <a:extLst>
              <a:ext uri="{FF2B5EF4-FFF2-40B4-BE49-F238E27FC236}">
                <a16:creationId xmlns:a16="http://schemas.microsoft.com/office/drawing/2014/main" id="{470DA641-82D3-5741-A9D5-9EF648747927}"/>
              </a:ext>
            </a:extLst>
          </p:cNvPr>
          <p:cNvSpPr txBox="1">
            <a:spLocks/>
          </p:cNvSpPr>
          <p:nvPr/>
        </p:nvSpPr>
        <p:spPr>
          <a:xfrm>
            <a:off x="2515837" y="3539999"/>
            <a:ext cx="2780151"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Personal health</a:t>
            </a:r>
          </a:p>
        </p:txBody>
      </p:sp>
      <p:sp>
        <p:nvSpPr>
          <p:cNvPr id="89" name="Content Placeholder 3">
            <a:extLst>
              <a:ext uri="{FF2B5EF4-FFF2-40B4-BE49-F238E27FC236}">
                <a16:creationId xmlns:a16="http://schemas.microsoft.com/office/drawing/2014/main" id="{8ABDF6CB-4CD3-5A48-9A16-780D895BB262}"/>
              </a:ext>
            </a:extLst>
          </p:cNvPr>
          <p:cNvSpPr txBox="1">
            <a:spLocks/>
          </p:cNvSpPr>
          <p:nvPr/>
        </p:nvSpPr>
        <p:spPr>
          <a:xfrm>
            <a:off x="2515837" y="4114515"/>
            <a:ext cx="4784892"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Over-the-counter pain relievers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Feminine care products </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Personal protective equipment*</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*If used for the primary purpose of preventing spread of COVID-19</a:t>
            </a:r>
          </a:p>
        </p:txBody>
      </p:sp>
      <p:pic>
        <p:nvPicPr>
          <p:cNvPr id="92" name="Content Placeholder 14">
            <a:extLst>
              <a:ext uri="{FF2B5EF4-FFF2-40B4-BE49-F238E27FC236}">
                <a16:creationId xmlns:a16="http://schemas.microsoft.com/office/drawing/2014/main" id="{BE901B00-7567-234B-BD80-F0AB507DBE12}"/>
              </a:ext>
              <a:ext uri="{C183D7F6-B498-43B3-948B-1728B52AA6E4}">
                <adec:decorative xmlns:adec="http://schemas.microsoft.com/office/drawing/2017/decorative" val="1"/>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rcRect/>
          <a:stretch/>
        </p:blipFill>
        <p:spPr>
          <a:xfrm>
            <a:off x="7335909" y="3728681"/>
            <a:ext cx="738460" cy="756921"/>
          </a:xfrm>
          <a:prstGeom prst="rect">
            <a:avLst/>
          </a:prstGeom>
        </p:spPr>
      </p:pic>
      <p:sp>
        <p:nvSpPr>
          <p:cNvPr id="91" name="Title 2">
            <a:extLst>
              <a:ext uri="{FF2B5EF4-FFF2-40B4-BE49-F238E27FC236}">
                <a16:creationId xmlns:a16="http://schemas.microsoft.com/office/drawing/2014/main" id="{6DBA1395-10CD-E74A-A388-0B5C16FB0091}"/>
              </a:ext>
            </a:extLst>
          </p:cNvPr>
          <p:cNvSpPr txBox="1">
            <a:spLocks/>
          </p:cNvSpPr>
          <p:nvPr/>
        </p:nvSpPr>
        <p:spPr>
          <a:xfrm>
            <a:off x="8061123" y="3653391"/>
            <a:ext cx="2404500" cy="574453"/>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2133" b="0" i="0" u="none" strike="noStrike" kern="1200" cap="none" spc="0" normalizeH="0" baseline="0" noProof="0" dirty="0">
                <a:ln>
                  <a:noFill/>
                </a:ln>
                <a:solidFill>
                  <a:srgbClr val="007A96"/>
                </a:solidFill>
                <a:effectLst/>
                <a:uLnTx/>
                <a:uFillTx/>
                <a:latin typeface="Arial" panose="020B0604020202020204" pitchFamily="34" charset="0"/>
                <a:ea typeface="+mj-ea"/>
                <a:cs typeface="Arial" panose="020B0604020202020204" pitchFamily="34" charset="0"/>
              </a:rPr>
              <a:t>Alternative care</a:t>
            </a:r>
          </a:p>
        </p:txBody>
      </p:sp>
      <p:sp>
        <p:nvSpPr>
          <p:cNvPr id="93" name="Content Placeholder 3">
            <a:extLst>
              <a:ext uri="{FF2B5EF4-FFF2-40B4-BE49-F238E27FC236}">
                <a16:creationId xmlns:a16="http://schemas.microsoft.com/office/drawing/2014/main" id="{A3475632-9537-7748-8DBC-B64DFC0F87A0}"/>
              </a:ext>
            </a:extLst>
          </p:cNvPr>
          <p:cNvSpPr txBox="1">
            <a:spLocks/>
          </p:cNvSpPr>
          <p:nvPr/>
        </p:nvSpPr>
        <p:spPr>
          <a:xfrm>
            <a:off x="8061126" y="4190088"/>
            <a:ext cx="2647205" cy="915435"/>
          </a:xfrm>
          <a:prstGeom prst="rect">
            <a:avLst/>
          </a:prstGeom>
        </p:spPr>
        <p:txBody>
          <a:bodyPr vert="horz" lIns="121920" tIns="60960" rIns="365760" bIns="60960" numCol="1" rtlCol="0">
            <a:noAutofit/>
          </a:bodyPr>
          <a:lstStyle>
            <a:lvl1pPr marL="264478" indent="-258128" algn="l" defTabSz="457200" rtl="0" eaLnBrk="1" latinLnBrk="0" hangingPunct="1">
              <a:spcBef>
                <a:spcPts val="1000"/>
              </a:spcBef>
              <a:buFont typeface="Wingdings" pitchFamily="2" charset="2"/>
              <a:buChar char="§"/>
              <a:tabLst/>
              <a:defRPr sz="2000" b="0" i="0" kern="1200">
                <a:solidFill>
                  <a:schemeClr val="tx1"/>
                </a:solidFill>
                <a:latin typeface="Helvetica Condensed" panose="020B0606020202030204" pitchFamily="34" charset="0"/>
                <a:ea typeface="+mn-ea"/>
                <a:cs typeface="+mn-cs"/>
              </a:defRPr>
            </a:lvl1pPr>
            <a:lvl2pPr marL="528955" indent="-264478" algn="l" defTabSz="457200" rtl="0" eaLnBrk="1" latinLnBrk="0" hangingPunct="1">
              <a:spcBef>
                <a:spcPts val="1000"/>
              </a:spcBef>
              <a:buFont typeface="Wingdings" pitchFamily="2" charset="2"/>
              <a:buChar char="§"/>
              <a:tabLst/>
              <a:defRPr sz="1800" b="0" i="0" kern="1200">
                <a:solidFill>
                  <a:schemeClr val="tx1"/>
                </a:solidFill>
                <a:latin typeface="Helvetica Condensed" panose="020B0606020202030204" pitchFamily="34" charset="0"/>
                <a:ea typeface="+mn-ea"/>
                <a:cs typeface="+mn-cs"/>
              </a:defRPr>
            </a:lvl2pPr>
            <a:lvl3pPr marL="822960" indent="-265176"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3pPr>
            <a:lvl4pPr marL="1087438"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4pPr>
            <a:lvl5pPr marL="1351915" indent="-264478" algn="l" defTabSz="457200" rtl="0" eaLnBrk="1" latinLnBrk="0" hangingPunct="1">
              <a:spcBef>
                <a:spcPts val="1000"/>
              </a:spcBef>
              <a:buFont typeface="Wingdings" pitchFamily="2" charset="2"/>
              <a:buChar char="§"/>
              <a:tabLst/>
              <a:defRPr sz="1600" b="0" i="0" kern="1200">
                <a:solidFill>
                  <a:schemeClr val="tx1"/>
                </a:solidFill>
                <a:latin typeface="Helvetica Condensed" panose="020B0606020202030204"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Chiropractic care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Acupuncture</a:t>
            </a:r>
          </a:p>
          <a:p>
            <a:pPr marL="228589" marR="0" lvl="0" indent="-213773" algn="l" defTabSz="609570" rtl="0" eaLnBrk="1" fontAlgn="auto" latinLnBrk="0" hangingPunct="1">
              <a:lnSpc>
                <a:spcPct val="100000"/>
              </a:lnSpc>
              <a:spcBef>
                <a:spcPts val="0"/>
              </a:spcBef>
              <a:spcAft>
                <a:spcPts val="800"/>
              </a:spcAft>
              <a:buClrTx/>
              <a:buSzTx/>
              <a:buFont typeface="Wingdings" pitchFamily="2" charset="2"/>
              <a:buChar char="§"/>
              <a:tabLst>
                <a:tab pos="1661501" algn="l"/>
              </a:tabLst>
              <a:defRPr/>
            </a:pPr>
            <a:r>
              <a:rPr kumimoji="0" lang="en-US" sz="16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Massage* </a:t>
            </a:r>
          </a:p>
          <a:p>
            <a:pPr marL="14816" marR="0" lvl="0" indent="0" algn="l" defTabSz="609570" rtl="0" eaLnBrk="1" fontAlgn="auto" latinLnBrk="0" hangingPunct="1">
              <a:lnSpc>
                <a:spcPct val="100000"/>
              </a:lnSpc>
              <a:spcBef>
                <a:spcPts val="0"/>
              </a:spcBef>
              <a:spcAft>
                <a:spcPts val="800"/>
              </a:spcAft>
              <a:buClrTx/>
              <a:buSzTx/>
              <a:buFont typeface="Wingdings" pitchFamily="2" charset="2"/>
              <a:buNone/>
              <a:tabLst>
                <a:tab pos="1661501" algn="l"/>
              </a:tabLst>
              <a:defRPr/>
            </a:pPr>
            <a:endParaRPr kumimoji="0" lang="en-US" sz="1600" b="0" i="0" u="none" strike="noStrike" kern="1200" cap="none" spc="0" normalizeH="0" baseline="0" noProof="0" dirty="0">
              <a:ln>
                <a:noFill/>
              </a:ln>
              <a:solidFill>
                <a:srgbClr val="626362"/>
              </a:solidFill>
              <a:effectLst/>
              <a:uLnTx/>
              <a:uFillTx/>
              <a:latin typeface="Helvetica Condensed" panose="020B0606020202030204" pitchFamily="34" charset="0"/>
              <a:ea typeface="+mn-ea"/>
              <a:cs typeface="+mn-cs"/>
            </a:endParaRPr>
          </a:p>
        </p:txBody>
      </p:sp>
      <p:sp>
        <p:nvSpPr>
          <p:cNvPr id="3" name="Rectangle 2">
            <a:extLst>
              <a:ext uri="{FF2B5EF4-FFF2-40B4-BE49-F238E27FC236}">
                <a16:creationId xmlns:a16="http://schemas.microsoft.com/office/drawing/2014/main" id="{07856EFA-6A62-C74D-BBE2-7F9B92E485E5}"/>
              </a:ext>
            </a:extLst>
          </p:cNvPr>
          <p:cNvSpPr/>
          <p:nvPr/>
        </p:nvSpPr>
        <p:spPr>
          <a:xfrm>
            <a:off x="7982008" y="5248231"/>
            <a:ext cx="2605200" cy="256545"/>
          </a:xfrm>
          <a:prstGeom prst="rect">
            <a:avLst/>
          </a:prstGeom>
        </p:spPr>
        <p:txBody>
          <a:bodyPr wrap="none">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*May require letter of medical necessity </a:t>
            </a:r>
          </a:p>
        </p:txBody>
      </p:sp>
      <p:sp>
        <p:nvSpPr>
          <p:cNvPr id="13" name="TextBox 12">
            <a:extLst>
              <a:ext uri="{FF2B5EF4-FFF2-40B4-BE49-F238E27FC236}">
                <a16:creationId xmlns:a16="http://schemas.microsoft.com/office/drawing/2014/main" id="{BEB7D6A2-F7F5-5B49-A874-A081BE78B84A}"/>
              </a:ext>
            </a:extLst>
          </p:cNvPr>
          <p:cNvSpPr txBox="1"/>
          <p:nvPr/>
        </p:nvSpPr>
        <p:spPr>
          <a:xfrm>
            <a:off x="2" y="5872578"/>
            <a:ext cx="12191999" cy="660694"/>
          </a:xfrm>
          <a:prstGeom prst="rect">
            <a:avLst/>
          </a:prstGeom>
          <a:noFill/>
        </p:spPr>
        <p:txBody>
          <a:bodyPr wrap="square" lIns="91440" tIns="45720" rIns="91440" bIns="45720" rtlCol="0" anchor="t">
            <a:spAutoFit/>
          </a:bodyPr>
          <a:lstStyle/>
          <a:p>
            <a:pPr marL="0" marR="0" lvl="0" indent="0" algn="ctr" defTabSz="609570" rtl="0" eaLnBrk="1" fontAlgn="auto" latinLnBrk="0" hangingPunct="1">
              <a:lnSpc>
                <a:spcPts val="5147"/>
              </a:lnSpc>
              <a:spcBef>
                <a:spcPts val="0"/>
              </a:spcBef>
              <a:spcAft>
                <a:spcPts val="2400"/>
              </a:spcAft>
              <a:buClrTx/>
              <a:buSzTx/>
              <a:buFontTx/>
              <a:buNone/>
              <a:tabLst/>
              <a:defRPr/>
            </a:pPr>
            <a:r>
              <a:rPr kumimoji="0" lang="en-US" sz="2650" b="0" i="0" u="none" strike="noStrike" kern="1200" cap="none" spc="0" normalizeH="0" baseline="0" noProof="0" dirty="0">
                <a:ln>
                  <a:noFill/>
                </a:ln>
                <a:solidFill>
                  <a:srgbClr val="007A96"/>
                </a:solidFill>
                <a:effectLst/>
                <a:uLnTx/>
                <a:uFillTx/>
                <a:latin typeface="Arial"/>
                <a:cs typeface="Arial"/>
              </a:rPr>
              <a:t>HealthEquity.com/QME</a:t>
            </a:r>
          </a:p>
        </p:txBody>
      </p:sp>
    </p:spTree>
    <p:extLst>
      <p:ext uri="{BB962C8B-B14F-4D97-AF65-F5344CB8AC3E}">
        <p14:creationId xmlns:p14="http://schemas.microsoft.com/office/powerpoint/2010/main" val="1557738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a:extLst>
              <a:ext uri="{FF2B5EF4-FFF2-40B4-BE49-F238E27FC236}">
                <a16:creationId xmlns:a16="http://schemas.microsoft.com/office/drawing/2014/main" id="{1C934F59-FC3F-EA4F-9DBD-930370DCEB8D}"/>
              </a:ext>
            </a:extLst>
          </p:cNvPr>
          <p:cNvSpPr txBox="1">
            <a:spLocks/>
          </p:cNvSpPr>
          <p:nvPr/>
        </p:nvSpPr>
        <p:spPr>
          <a:xfrm>
            <a:off x="3402481" y="365760"/>
            <a:ext cx="4629336" cy="902876"/>
          </a:xfrm>
          <a:prstGeom prst="rect">
            <a:avLst/>
          </a:prstGeom>
          <a:noFill/>
          <a:ln>
            <a:noFill/>
            <a:prstDash/>
          </a:ln>
          <a:effectLst/>
        </p:spPr>
        <p:txBody>
          <a:bodyPr rot="0" spcFirstLastPara="0" vertOverflow="overflow" horzOverflow="overflow" vert="horz" wrap="square" lIns="121920" tIns="121920" rIns="121920" bIns="121920" numCol="1" spcCol="0" rtlCol="0" fromWordArt="0" anchor="t" anchorCtr="0" forceAA="0" compatLnSpc="1">
            <a:prstTxWarp prst="textNoShape">
              <a:avLst/>
            </a:prstTxWarp>
            <a:spAutoFit/>
          </a:bodyPr>
          <a:lstStyle>
            <a:lvl1pPr algn="l" defTabSz="457200" rtl="0" eaLnBrk="1" latinLnBrk="0" hangingPunct="1">
              <a:spcBef>
                <a:spcPct val="0"/>
              </a:spcBef>
              <a:buNone/>
              <a:defRPr sz="2800" b="1" i="0" kern="1200">
                <a:solidFill>
                  <a:schemeClr val="tx2"/>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4267" b="1" i="0" u="none" strike="noStrike" kern="1200" cap="none" spc="0" normalizeH="0" baseline="0" noProof="0" dirty="0">
                <a:ln>
                  <a:noFill/>
                </a:ln>
                <a:solidFill>
                  <a:srgbClr val="592C82"/>
                </a:solidFill>
                <a:effectLst/>
                <a:uLnTx/>
                <a:uFillTx/>
                <a:latin typeface="Arial"/>
                <a:ea typeface="+mj-ea"/>
                <a:cs typeface="+mj-cs"/>
              </a:rPr>
              <a:t>Grace period</a:t>
            </a:r>
          </a:p>
        </p:txBody>
      </p:sp>
      <p:grpSp>
        <p:nvGrpSpPr>
          <p:cNvPr id="29" name="Group 28" descr="A chart showing Year 1's funds available throughout Year 1 as well as 2 1/2 months into Year 2.">
            <a:extLst>
              <a:ext uri="{FF2B5EF4-FFF2-40B4-BE49-F238E27FC236}">
                <a16:creationId xmlns:a16="http://schemas.microsoft.com/office/drawing/2014/main" id="{89A32FFB-8221-6147-BF7E-7D455ACBE029}"/>
              </a:ext>
            </a:extLst>
          </p:cNvPr>
          <p:cNvGrpSpPr/>
          <p:nvPr/>
        </p:nvGrpSpPr>
        <p:grpSpPr>
          <a:xfrm>
            <a:off x="1680519" y="2031851"/>
            <a:ext cx="8182971" cy="3753880"/>
            <a:chOff x="1260389" y="1523887"/>
            <a:chExt cx="6137228" cy="2815410"/>
          </a:xfrm>
        </p:grpSpPr>
        <p:sp>
          <p:nvSpPr>
            <p:cNvPr id="30" name="Pentagon 29">
              <a:extLst>
                <a:ext uri="{FF2B5EF4-FFF2-40B4-BE49-F238E27FC236}">
                  <a16:creationId xmlns:a16="http://schemas.microsoft.com/office/drawing/2014/main" id="{26F19014-A1AE-FE4C-9A4F-34C389B7968B}"/>
                </a:ext>
              </a:extLst>
            </p:cNvPr>
            <p:cNvSpPr/>
            <p:nvPr/>
          </p:nvSpPr>
          <p:spPr>
            <a:xfrm>
              <a:off x="1260389" y="1901676"/>
              <a:ext cx="3069789"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1F1F2"/>
                </a:solidFill>
                <a:effectLst/>
                <a:uLnTx/>
                <a:uFillTx/>
                <a:latin typeface="Oswald" panose="02000506000000020004" pitchFamily="2" charset="0"/>
                <a:ea typeface="+mn-ea"/>
                <a:cs typeface="+mn-cs"/>
              </a:endParaRPr>
            </a:p>
          </p:txBody>
        </p:sp>
        <p:sp>
          <p:nvSpPr>
            <p:cNvPr id="31" name="Title 2">
              <a:extLst>
                <a:ext uri="{FF2B5EF4-FFF2-40B4-BE49-F238E27FC236}">
                  <a16:creationId xmlns:a16="http://schemas.microsoft.com/office/drawing/2014/main" id="{BD97B22E-5950-9343-8E00-4B278C400AC1}"/>
                </a:ext>
              </a:extLst>
            </p:cNvPr>
            <p:cNvSpPr txBox="1">
              <a:spLocks/>
            </p:cNvSpPr>
            <p:nvPr/>
          </p:nvSpPr>
          <p:spPr>
            <a:xfrm>
              <a:off x="1383726" y="3877632"/>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1</a:t>
              </a:r>
            </a:p>
          </p:txBody>
        </p:sp>
        <p:sp>
          <p:nvSpPr>
            <p:cNvPr id="32" name="Rectangle 31">
              <a:extLst>
                <a:ext uri="{FF2B5EF4-FFF2-40B4-BE49-F238E27FC236}">
                  <a16:creationId xmlns:a16="http://schemas.microsoft.com/office/drawing/2014/main" id="{83E5F912-40AE-D247-ABD9-BB20014D4BC3}"/>
                </a:ext>
              </a:extLst>
            </p:cNvPr>
            <p:cNvSpPr/>
            <p:nvPr/>
          </p:nvSpPr>
          <p:spPr>
            <a:xfrm>
              <a:off x="1279242" y="1901676"/>
              <a:ext cx="888923" cy="1912952"/>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A96"/>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035B6CBA-F712-B740-96B6-6619B717AC34}"/>
                </a:ext>
              </a:extLst>
            </p:cNvPr>
            <p:cNvSpPr/>
            <p:nvPr/>
          </p:nvSpPr>
          <p:spPr>
            <a:xfrm>
              <a:off x="2033387" y="2177592"/>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6BBF0A49-4039-A24A-A2BA-52C83115FD98}"/>
                </a:ext>
              </a:extLst>
            </p:cNvPr>
            <p:cNvSpPr/>
            <p:nvPr/>
          </p:nvSpPr>
          <p:spPr>
            <a:xfrm>
              <a:off x="2551861" y="3091992"/>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70402CCF-F9A4-674F-B055-E99512C9033C}"/>
                </a:ext>
              </a:extLst>
            </p:cNvPr>
            <p:cNvSpPr/>
            <p:nvPr/>
          </p:nvSpPr>
          <p:spPr>
            <a:xfrm>
              <a:off x="3353140" y="3352962"/>
              <a:ext cx="977040"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4BFB7DD6-4980-6644-826D-D35DBEDF37A6}"/>
                </a:ext>
              </a:extLst>
            </p:cNvPr>
            <p:cNvGrpSpPr/>
            <p:nvPr/>
          </p:nvGrpSpPr>
          <p:grpSpPr>
            <a:xfrm>
              <a:off x="3568021" y="1523887"/>
              <a:ext cx="3829596" cy="2815410"/>
              <a:chOff x="3568021" y="1523887"/>
              <a:chExt cx="3829596" cy="2815410"/>
            </a:xfrm>
          </p:grpSpPr>
          <p:sp>
            <p:nvSpPr>
              <p:cNvPr id="39" name="Pentagon 38">
                <a:extLst>
                  <a:ext uri="{FF2B5EF4-FFF2-40B4-BE49-F238E27FC236}">
                    <a16:creationId xmlns:a16="http://schemas.microsoft.com/office/drawing/2014/main" id="{C66B8DF8-D2D1-B346-BD07-93536F875F13}"/>
                  </a:ext>
                </a:extLst>
              </p:cNvPr>
              <p:cNvSpPr/>
              <p:nvPr/>
            </p:nvSpPr>
            <p:spPr>
              <a:xfrm>
                <a:off x="4330178" y="1901676"/>
                <a:ext cx="59167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1F1F2"/>
                  </a:solidFill>
                  <a:effectLst/>
                  <a:uLnTx/>
                  <a:uFillTx/>
                  <a:latin typeface="Oswald" panose="02000506000000020004" pitchFamily="2" charset="0"/>
                  <a:ea typeface="+mn-ea"/>
                  <a:cs typeface="+mn-cs"/>
                </a:endParaRPr>
              </a:p>
            </p:txBody>
          </p:sp>
          <p:sp>
            <p:nvSpPr>
              <p:cNvPr id="40" name="Title 2">
                <a:extLst>
                  <a:ext uri="{FF2B5EF4-FFF2-40B4-BE49-F238E27FC236}">
                    <a16:creationId xmlns:a16="http://schemas.microsoft.com/office/drawing/2014/main" id="{22FCD261-DC42-3144-82D7-1431A5505B41}"/>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626362"/>
                    </a:solidFill>
                    <a:effectLst/>
                    <a:uLnTx/>
                    <a:uFillTx/>
                    <a:latin typeface="Arial"/>
                    <a:ea typeface="+mj-ea"/>
                    <a:cs typeface="+mj-cs"/>
                  </a:rPr>
                  <a:t>Year 2</a:t>
                </a:r>
              </a:p>
            </p:txBody>
          </p:sp>
          <p:sp>
            <p:nvSpPr>
              <p:cNvPr id="41" name="Rectangle 40">
                <a:extLst>
                  <a:ext uri="{FF2B5EF4-FFF2-40B4-BE49-F238E27FC236}">
                    <a16:creationId xmlns:a16="http://schemas.microsoft.com/office/drawing/2014/main" id="{CE1D2B6A-BD14-A74C-8885-C29E699DD023}"/>
                  </a:ext>
                </a:extLst>
              </p:cNvPr>
              <p:cNvSpPr/>
              <p:nvPr/>
            </p:nvSpPr>
            <p:spPr>
              <a:xfrm>
                <a:off x="4291808" y="3459638"/>
                <a:ext cx="625941"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id="{EBBFEE68-AF80-B347-BA3A-39A562B9C833}"/>
                  </a:ext>
                </a:extLst>
              </p:cNvPr>
              <p:cNvCxnSpPr>
                <a:cxnSpLocks/>
              </p:cNvCxnSpPr>
              <p:nvPr/>
            </p:nvCxnSpPr>
            <p:spPr>
              <a:xfrm flipH="1">
                <a:off x="4917748" y="1893634"/>
                <a:ext cx="1" cy="1920993"/>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A42BE3F6-9EAA-9641-963C-F667AA429A4F}"/>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44" name="Title 2">
                <a:extLst>
                  <a:ext uri="{FF2B5EF4-FFF2-40B4-BE49-F238E27FC236}">
                    <a16:creationId xmlns:a16="http://schemas.microsoft.com/office/drawing/2014/main" id="{180067B7-6C40-8647-95D1-5074838E8DAA}"/>
                  </a:ext>
                </a:extLst>
              </p:cNvPr>
              <p:cNvSpPr txBox="1">
                <a:spLocks/>
              </p:cNvSpPr>
              <p:nvPr/>
            </p:nvSpPr>
            <p:spPr>
              <a:xfrm>
                <a:off x="3568021" y="1523887"/>
                <a:ext cx="2985179"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600" b="0" dirty="0">
                    <a:solidFill>
                      <a:srgbClr val="626362"/>
                    </a:solidFill>
                    <a:latin typeface="Arial"/>
                  </a:rPr>
                  <a:t>Up to an </a:t>
                </a:r>
                <a:r>
                  <a:rPr kumimoji="0" lang="en-US" sz="1600" b="0" i="0" u="none" strike="noStrike" kern="1200" cap="none" spc="0" normalizeH="0" baseline="0" noProof="0" dirty="0">
                    <a:ln>
                      <a:noFill/>
                    </a:ln>
                    <a:solidFill>
                      <a:srgbClr val="626362"/>
                    </a:solidFill>
                    <a:effectLst/>
                    <a:uLnTx/>
                    <a:uFillTx/>
                    <a:latin typeface="Arial"/>
                    <a:ea typeface="+mj-ea"/>
                    <a:cs typeface="+mj-cs"/>
                  </a:rPr>
                  <a:t>additional 2 ½ months</a:t>
                </a:r>
              </a:p>
            </p:txBody>
          </p:sp>
        </p:grpSp>
        <p:cxnSp>
          <p:nvCxnSpPr>
            <p:cNvPr id="37" name="Straight Connector 36">
              <a:extLst>
                <a:ext uri="{FF2B5EF4-FFF2-40B4-BE49-F238E27FC236}">
                  <a16:creationId xmlns:a16="http://schemas.microsoft.com/office/drawing/2014/main" id="{072EA9CB-F7F9-5F4F-BC6A-20BBEA7F702B}"/>
                </a:ext>
              </a:extLst>
            </p:cNvPr>
            <p:cNvCxnSpPr>
              <a:cxnSpLocks/>
            </p:cNvCxnSpPr>
            <p:nvPr/>
          </p:nvCxnSpPr>
          <p:spPr>
            <a:xfrm flipH="1">
              <a:off x="1273501"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E3E4416-75FE-7540-A9FD-C9FDE2CE6B42}"/>
                </a:ext>
              </a:extLst>
            </p:cNvPr>
            <p:cNvCxnSpPr>
              <a:cxnSpLocks/>
            </p:cNvCxnSpPr>
            <p:nvPr/>
          </p:nvCxnSpPr>
          <p:spPr>
            <a:xfrm flipH="1">
              <a:off x="4330180"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71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F2D24B2-C7BB-2A44-8DE3-71002EBBFC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21" name="Rectangle 20">
            <a:extLst>
              <a:ext uri="{FF2B5EF4-FFF2-40B4-BE49-F238E27FC236}">
                <a16:creationId xmlns:a16="http://schemas.microsoft.com/office/drawing/2014/main" id="{63617EBE-11EF-4D42-8220-685F3F0D5332}"/>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2" name="TextBox 21">
            <a:extLst>
              <a:ext uri="{FF2B5EF4-FFF2-40B4-BE49-F238E27FC236}">
                <a16:creationId xmlns:a16="http://schemas.microsoft.com/office/drawing/2014/main" id="{EFDA0FF1-AA36-4142-A9F4-996F9579FEF1}"/>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C90F82E-DCEE-7546-B55B-C5740FC5AF09}"/>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F7F7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C9DD7F6-3619-DA45-8583-26EB8975F19B}"/>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7" name="Rectangle 26">
            <a:extLst>
              <a:ext uri="{FF2B5EF4-FFF2-40B4-BE49-F238E27FC236}">
                <a16:creationId xmlns:a16="http://schemas.microsoft.com/office/drawing/2014/main" id="{34406981-500B-DE47-8FFB-7D9AC04A7176}"/>
              </a:ext>
            </a:extLst>
          </p:cNvPr>
          <p:cNvSpPr/>
          <p:nvPr/>
        </p:nvSpPr>
        <p:spPr>
          <a:xfrm>
            <a:off x="3846218" y="12032"/>
            <a:ext cx="4046498"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Oswald" panose="02000506000000020004" pitchFamily="2" charset="0"/>
              <a:ea typeface="+mn-ea"/>
              <a:cs typeface="+mn-cs"/>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546519" y="274320"/>
            <a:ext cx="4615031" cy="1421287"/>
          </a:xfrm>
        </p:spPr>
        <p:txBody>
          <a:bodyPr/>
          <a:lstStyle/>
          <a:p>
            <a:pPr>
              <a:lnSpc>
                <a:spcPct val="110000"/>
              </a:lnSpc>
            </a:pPr>
            <a:r>
              <a:rPr lang="en-US" sz="3800" dirty="0"/>
              <a:t>What’s needed </a:t>
            </a:r>
            <a:br>
              <a:rPr lang="en-US" sz="3800" dirty="0"/>
            </a:br>
            <a:r>
              <a:rPr lang="en-US" sz="3800" dirty="0"/>
              <a:t>for reimbursement</a:t>
            </a:r>
          </a:p>
        </p:txBody>
      </p:sp>
      <p:sp>
        <p:nvSpPr>
          <p:cNvPr id="19" name="Title 2">
            <a:extLst>
              <a:ext uri="{FF2B5EF4-FFF2-40B4-BE49-F238E27FC236}">
                <a16:creationId xmlns:a16="http://schemas.microsoft.com/office/drawing/2014/main" id="{ACA7A183-A361-C04F-917F-38DC0800DD52}"/>
              </a:ext>
            </a:extLst>
          </p:cNvPr>
          <p:cNvSpPr txBox="1">
            <a:spLocks/>
          </p:cNvSpPr>
          <p:nvPr/>
        </p:nvSpPr>
        <p:spPr>
          <a:xfrm>
            <a:off x="548640" y="1774471"/>
            <a:ext cx="6059359" cy="4729756"/>
          </a:xfrm>
          <a:prstGeom prst="rect">
            <a:avLst/>
          </a:prstGeom>
        </p:spPr>
        <p:txBody>
          <a:bodyPr vert="horz" wrap="square" lIns="91440" tIns="91440" rIns="91440" bIns="91440" rtlCol="0" anchor="t" anchorCtr="0">
            <a:spAutoFit/>
          </a:bodyPr>
          <a:lstStyle>
            <a:lvl1pPr algn="l" defTabSz="609585" rtl="0" eaLnBrk="1" latinLnBrk="0" hangingPunct="1">
              <a:spcBef>
                <a:spcPct val="0"/>
              </a:spcBef>
              <a:buNone/>
              <a:defRPr sz="3733" b="1" i="0" kern="1200">
                <a:solidFill>
                  <a:schemeClr val="tx2"/>
                </a:solidFill>
                <a:latin typeface="+mj-lt"/>
                <a:ea typeface="+mj-ea"/>
                <a:cs typeface="+mj-cs"/>
              </a:defRPr>
            </a:lvl1pPr>
          </a:lstStyle>
          <a:p>
            <a:pPr marL="0" marR="0" lvl="0" indent="0" algn="l" defTabSz="609585" rtl="0" eaLnBrk="1" fontAlgn="auto" latinLnBrk="0" hangingPunct="1">
              <a:lnSpc>
                <a:spcPct val="13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j-ea"/>
                <a:cs typeface="+mj-cs"/>
              </a:rPr>
              <a:t>Documentation that includes </a:t>
            </a:r>
            <a:br>
              <a:rPr kumimoji="0" lang="en-US" sz="2400" b="0" i="0" u="none" strike="noStrike" kern="1200" cap="none" spc="0" normalizeH="0" baseline="0" noProof="0" dirty="0">
                <a:ln>
                  <a:noFill/>
                </a:ln>
                <a:solidFill>
                  <a:srgbClr val="007A96"/>
                </a:solidFill>
                <a:effectLst/>
                <a:uLnTx/>
                <a:uFillTx/>
                <a:latin typeface="Arial"/>
                <a:ea typeface="+mj-ea"/>
                <a:cs typeface="+mj-cs"/>
              </a:rPr>
            </a:br>
            <a:r>
              <a:rPr kumimoji="0" lang="en-US" sz="2400" b="0" i="0" u="none" strike="noStrike" kern="1200" cap="none" spc="0" normalizeH="0" baseline="0" noProof="0" dirty="0">
                <a:ln>
                  <a:noFill/>
                </a:ln>
                <a:solidFill>
                  <a:srgbClr val="007A96"/>
                </a:solidFill>
                <a:effectLst/>
                <a:uLnTx/>
                <a:uFillTx/>
                <a:latin typeface="Arial"/>
                <a:ea typeface="+mj-ea"/>
                <a:cs typeface="+mj-cs"/>
              </a:rPr>
              <a:t>the following should be provided:</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provider</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Name(s) of patient</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Date(s) of service</a:t>
            </a: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Description(s) of services</a:t>
            </a:r>
            <a:endParaRPr kumimoji="0" lang="en-US" sz="2400" b="0" i="0" u="none" strike="noStrike" kern="1200" cap="none" spc="0" normalizeH="0" baseline="0" noProof="0" dirty="0">
              <a:ln>
                <a:noFill/>
              </a:ln>
              <a:solidFill>
                <a:srgbClr val="626362"/>
              </a:solidFill>
              <a:effectLst/>
              <a:uLnTx/>
              <a:uFillTx/>
              <a:latin typeface="Arial"/>
              <a:ea typeface="+mn-ea"/>
              <a:cs typeface="Arial"/>
            </a:endParaRPr>
          </a:p>
          <a:p>
            <a:pPr marL="349250" marR="0" lvl="1" indent="-349250" algn="l" defTabSz="914400" rtl="0" eaLnBrk="1" fontAlgn="auto" latinLnBrk="0" hangingPunct="1">
              <a:lnSpc>
                <a:spcPct val="100000"/>
              </a:lnSpc>
              <a:spcBef>
                <a:spcPts val="0"/>
              </a:spcBef>
              <a:spcAft>
                <a:spcPts val="1800"/>
              </a:spcAft>
              <a:buClrTx/>
              <a:buSzTx/>
              <a:buFont typeface="Wingdings" pitchFamily="2" charset="2"/>
              <a:buChar char="ü"/>
              <a:tabLst/>
              <a:defRPr/>
            </a:pPr>
            <a:r>
              <a:rPr kumimoji="0" lang="en-US" sz="2400" b="0" i="0" u="none" strike="noStrike" kern="1200" cap="none" spc="0" normalizeH="0" baseline="0" noProof="0" dirty="0">
                <a:ln>
                  <a:noFill/>
                </a:ln>
                <a:solidFill>
                  <a:srgbClr val="626362"/>
                </a:solidFill>
                <a:effectLst/>
                <a:uLnTx/>
                <a:uFillTx/>
                <a:latin typeface="Arial"/>
                <a:ea typeface="+mn-ea"/>
                <a:cs typeface="+mn-cs"/>
              </a:rPr>
              <a:t>Cost(s) of service</a:t>
            </a:r>
          </a:p>
          <a:p>
            <a:pPr marL="0" marR="0" lvl="0" indent="0" algn="l" defTabSz="609585" rtl="0" eaLnBrk="1" fontAlgn="auto" latinLnBrk="0" hangingPunct="1">
              <a:lnSpc>
                <a:spcPct val="130000"/>
              </a:lnSpc>
              <a:spcBef>
                <a:spcPct val="0"/>
              </a:spcBef>
              <a:spcAft>
                <a:spcPts val="1800"/>
              </a:spcAft>
              <a:buClrTx/>
              <a:buSzTx/>
              <a:buFontTx/>
              <a:buNone/>
              <a:tabLst/>
              <a:defRPr/>
            </a:pPr>
            <a:endParaRPr kumimoji="0" lang="en-US" sz="2400" b="0" i="0" u="none" strike="noStrike" kern="1200" cap="none" spc="0" normalizeH="0" baseline="0" noProof="0" dirty="0">
              <a:ln>
                <a:noFill/>
              </a:ln>
              <a:solidFill>
                <a:srgbClr val="00AAC6"/>
              </a:solidFill>
              <a:effectLst/>
              <a:uLnTx/>
              <a:uFillTx/>
              <a:latin typeface="Arial"/>
              <a:ea typeface="+mj-ea"/>
              <a:cs typeface="+mj-cs"/>
            </a:endParaRPr>
          </a:p>
        </p:txBody>
      </p:sp>
    </p:spTree>
    <p:extLst>
      <p:ext uri="{BB962C8B-B14F-4D97-AF65-F5344CB8AC3E}">
        <p14:creationId xmlns:p14="http://schemas.microsoft.com/office/powerpoint/2010/main" val="2974438469"/>
      </p:ext>
    </p:extLst>
  </p:cSld>
  <p:clrMapOvr>
    <a:masterClrMapping/>
  </p:clrMapOvr>
</p:sld>
</file>

<file path=ppt/theme/theme1.xml><?xml version="1.0" encoding="utf-8"?>
<a:theme xmlns:a="http://schemas.openxmlformats.org/drawingml/2006/main" name="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2.xml><?xml version="1.0" encoding="utf-8"?>
<a:theme xmlns:a="http://schemas.openxmlformats.org/drawingml/2006/main" name="1_HealthEquity">
  <a:themeElements>
    <a:clrScheme name="HealthEquity Feb 2018">
      <a:dk1>
        <a:srgbClr val="626362"/>
      </a:dk1>
      <a:lt1>
        <a:srgbClr val="FFFFFF"/>
      </a:lt1>
      <a:dk2>
        <a:srgbClr val="592C82"/>
      </a:dk2>
      <a:lt2>
        <a:srgbClr val="F1F1F2"/>
      </a:lt2>
      <a:accent1>
        <a:srgbClr val="592C82"/>
      </a:accent1>
      <a:accent2>
        <a:srgbClr val="00AAC6"/>
      </a:accent2>
      <a:accent3>
        <a:srgbClr val="0070B9"/>
      </a:accent3>
      <a:accent4>
        <a:srgbClr val="53934F"/>
      </a:accent4>
      <a:accent5>
        <a:srgbClr val="DCDDDE"/>
      </a:accent5>
      <a:accent6>
        <a:srgbClr val="A7A9AC"/>
      </a:accent6>
      <a:hlink>
        <a:srgbClr val="00A9C5"/>
      </a:hlink>
      <a:folHlink>
        <a:srgbClr val="00A9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rgbClr val="7F7F7F"/>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ee692be-9dfa-450e-84ce-8c4db8d683c5" xsi:nil="true"/>
    <lcf76f155ced4ddcb4097134ff3c332f xmlns="ce94e72a-f1bf-4a8c-b95b-2de3b9ea1f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A1A5D38D7876499F26BBD42C72CB1A" ma:contentTypeVersion="15" ma:contentTypeDescription="Create a new document." ma:contentTypeScope="" ma:versionID="8a7fe24f04a104d1c13e84eb6eee427c">
  <xsd:schema xmlns:xsd="http://www.w3.org/2001/XMLSchema" xmlns:xs="http://www.w3.org/2001/XMLSchema" xmlns:p="http://schemas.microsoft.com/office/2006/metadata/properties" xmlns:ns2="ce94e72a-f1bf-4a8c-b95b-2de3b9ea1f72" xmlns:ns3="eee692be-9dfa-450e-84ce-8c4db8d683c5" targetNamespace="http://schemas.microsoft.com/office/2006/metadata/properties" ma:root="true" ma:fieldsID="4cb339e526092364f019e0a57744a9aa" ns2:_="" ns3:_="">
    <xsd:import namespace="ce94e72a-f1bf-4a8c-b95b-2de3b9ea1f72"/>
    <xsd:import namespace="eee692be-9dfa-450e-84ce-8c4db8d683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4e72a-f1bf-4a8c-b95b-2de3b9ea1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e692be-9dfa-450e-84ce-8c4db8d683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99f042f-9378-42c8-bdd0-dddd33508d46}" ma:internalName="TaxCatchAll" ma:showField="CatchAllData" ma:web="eee692be-9dfa-450e-84ce-8c4db8d683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44397-1A31-4581-AECF-5EBFD021B960}">
  <ds:schemaRefs>
    <ds:schemaRef ds:uri="http://schemas.microsoft.com/sharepoint/v3/contenttype/forms"/>
  </ds:schemaRefs>
</ds:datastoreItem>
</file>

<file path=customXml/itemProps2.xml><?xml version="1.0" encoding="utf-8"?>
<ds:datastoreItem xmlns:ds="http://schemas.openxmlformats.org/officeDocument/2006/customXml" ds:itemID="{F6F725CC-3D66-4512-903D-32A2762CD078}">
  <ds:schemaRefs>
    <ds:schemaRef ds:uri="http://purl.org/dc/dcmitype/"/>
    <ds:schemaRef ds:uri="http://schemas.microsoft.com/office/2006/documentManagement/types"/>
    <ds:schemaRef ds:uri="ce94e72a-f1bf-4a8c-b95b-2de3b9ea1f72"/>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eee692be-9dfa-450e-84ce-8c4db8d683c5"/>
  </ds:schemaRefs>
</ds:datastoreItem>
</file>

<file path=customXml/itemProps3.xml><?xml version="1.0" encoding="utf-8"?>
<ds:datastoreItem xmlns:ds="http://schemas.openxmlformats.org/officeDocument/2006/customXml" ds:itemID="{0C6D7E6D-BB25-40FF-B8DA-AEBB27ED7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94e72a-f1bf-4a8c-b95b-2de3b9ea1f72"/>
    <ds:schemaRef ds:uri="eee692be-9dfa-450e-84ce-8c4db8d68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1095</Words>
  <Application>Microsoft Office PowerPoint</Application>
  <PresentationFormat>Widescreen</PresentationFormat>
  <Paragraphs>163</Paragraphs>
  <Slides>18</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Helvetica Condensed</vt:lpstr>
      <vt:lpstr>Oswald</vt:lpstr>
      <vt:lpstr>Sanchez Slab Bold</vt:lpstr>
      <vt:lpstr>Wingdings</vt:lpstr>
      <vt:lpstr>HealthEquity</vt:lpstr>
      <vt:lpstr>1_HealthEquity</vt:lpstr>
      <vt:lpstr>Healthcare FSA:  A flexible way to save</vt:lpstr>
      <vt:lpstr>Save $600+</vt:lpstr>
      <vt:lpstr>Why choose an FSA?</vt:lpstr>
      <vt:lpstr>PowerPoint Presentation</vt:lpstr>
      <vt:lpstr>PowerPoint Presentation</vt:lpstr>
      <vt:lpstr>PowerPoint Presentation</vt:lpstr>
      <vt:lpstr>Save on FSA eligible expenses</vt:lpstr>
      <vt:lpstr>PowerPoint Presentation</vt:lpstr>
      <vt:lpstr>What’s needed  for reimbursement</vt:lpstr>
      <vt:lpstr>Meet Deion</vt:lpstr>
      <vt:lpstr>Deion’s FSA savings</vt:lpstr>
      <vt:lpstr>PowerPoint Presentation</vt:lpstr>
      <vt:lpstr>PowerPoint Presentation</vt:lpstr>
      <vt:lpstr>Get started today!</vt:lpstr>
      <vt:lpstr>Enrollment made easy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FSA:  A flexible way to save</dc:title>
  <dc:creator>Amy Cowin</dc:creator>
  <cp:lastModifiedBy>Amy Cowin</cp:lastModifiedBy>
  <cp:revision>46</cp:revision>
  <dcterms:created xsi:type="dcterms:W3CDTF">2021-06-15T17:32:45Z</dcterms:created>
  <dcterms:modified xsi:type="dcterms:W3CDTF">2022-10-19T16:18:07Z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0x0101009CA1A5D38D7876499F26BBD42C72CB1A</vt:lpwstr>
  </property>
  <property fmtid="{D5CDD505-2E9C-101B-9397-08002B2CF9AE}" pid="3" name="MediaServiceImageTags">
    <vt:lpwstr/>
  </property>
</Properties>
</file>