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4"/>
  </p:notesMasterIdLst>
  <p:sldIdLst>
    <p:sldId id="257" r:id="rId6"/>
    <p:sldId id="3793" r:id="rId7"/>
    <p:sldId id="3794" r:id="rId8"/>
    <p:sldId id="467" r:id="rId9"/>
    <p:sldId id="3888" r:id="rId10"/>
    <p:sldId id="3920" r:id="rId11"/>
    <p:sldId id="501" r:id="rId12"/>
    <p:sldId id="376" r:id="rId13"/>
    <p:sldId id="3912" r:id="rId14"/>
    <p:sldId id="3929" r:id="rId15"/>
    <p:sldId id="3930" r:id="rId16"/>
    <p:sldId id="3926" r:id="rId17"/>
    <p:sldId id="3928" r:id="rId18"/>
    <p:sldId id="3924" r:id="rId19"/>
    <p:sldId id="3923" r:id="rId20"/>
    <p:sldId id="3931" r:id="rId21"/>
    <p:sldId id="527" r:id="rId22"/>
    <p:sldId id="39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owin" initials="AC" lastIdx="9" clrIdx="0">
    <p:extLst>
      <p:ext uri="{19B8F6BF-5375-455C-9EA6-DF929625EA0E}">
        <p15:presenceInfo xmlns:p15="http://schemas.microsoft.com/office/powerpoint/2012/main" userId="S::acowin@healthequity.com::eb56b0cb-f9eb-4900-aabd-0bba0cb61343" providerId="AD"/>
      </p:ext>
    </p:extLst>
  </p:cmAuthor>
  <p:cmAuthor id="2" name="Heather Gerken" initials="HG" lastIdx="34" clrIdx="1">
    <p:extLst>
      <p:ext uri="{19B8F6BF-5375-455C-9EA6-DF929625EA0E}">
        <p15:presenceInfo xmlns:p15="http://schemas.microsoft.com/office/powerpoint/2012/main" userId="S::hgerken@healthequity.com::3ba92fd8-1370-4a82-91b6-e690b24bb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B3707-1ED1-E8DF-D8F1-C919C010D52E}" v="2" dt="2022-09-12T17:55:22.847"/>
    <p1510:client id="{BE33B677-4A9D-E969-68C1-240B30BAF87C}" v="29" dt="2022-10-19T15:23:39.351"/>
    <p1510:client id="{E66FA75F-623B-1CA1-E608-0E515FE772F7}" v="26" dt="2022-07-05T23:06:5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61" d="100"/>
          <a:sy n="61" d="100"/>
        </p:scale>
        <p:origin x="67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0T14:50:41.958" idx="8">
    <p:pos x="10" y="10"/>
    <p:text>If Carryover option is not offered with FSA plan, remove this slide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5-06T19:09:09.308" idx="33">
    <p:pos x="1668" y="2146"/>
    <p:text>INSERT enrollment date</p:text>
    <p:extLst>
      <p:ext uri="{C676402C-5697-4E1C-873F-D02D1690AC5C}">
        <p15:threadingInfo xmlns:p15="http://schemas.microsoft.com/office/powerpoint/2012/main" timeZoneBias="360"/>
      </p:ext>
    </p:extLst>
  </p:cm>
  <p:cm authorId="2" dt="2021-05-06T19:09:28.758" idx="3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6B037-3F1F-43F3-8BE3-A495A325B4A1}"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57E14-DC5A-44BF-AEA6-44BED0A5C845}" type="slidenum">
              <a:rPr lang="en-US" smtClean="0"/>
              <a:t>‹#›</a:t>
            </a:fld>
            <a:endParaRPr lang="en-US"/>
          </a:p>
        </p:txBody>
      </p:sp>
    </p:spTree>
    <p:extLst>
      <p:ext uri="{BB962C8B-B14F-4D97-AF65-F5344CB8AC3E}">
        <p14:creationId xmlns:p14="http://schemas.microsoft.com/office/powerpoint/2010/main" val="98545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9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0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7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56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HSA account.</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6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easily search for eligible expenses to use your Flexible Spending Account funds on </a:t>
            </a:r>
            <a:r>
              <a:rPr lang="en-US">
                <a:cs typeface="Calibri"/>
              </a:rPr>
              <a:t>at learn.healthequity</a:t>
            </a:r>
            <a:r>
              <a:rPr lang="en-US" dirty="0">
                <a:cs typeface="Calibri"/>
              </a:rPr>
              <a:t>.</a:t>
            </a:r>
            <a:r>
              <a:rPr lang="en-US">
                <a:cs typeface="Calibri"/>
              </a:rPr>
              <a:t>com/</a:t>
            </a:r>
            <a:r>
              <a:rPr lang="en-US" dirty="0" err="1">
                <a:cs typeface="Calibri"/>
              </a:rPr>
              <a:t>qme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company offers a carryover, letting you roll over up to $</a:t>
            </a:r>
            <a:r>
              <a:rPr lang="en-US" dirty="0"/>
              <a:t>570</a:t>
            </a:r>
            <a:r>
              <a:rPr lang="en-US" sz="1200" kern="1200" dirty="0">
                <a:solidFill>
                  <a:schemeClr val="tx1"/>
                </a:solidFill>
                <a:effectLst/>
                <a:latin typeface="+mn-lt"/>
                <a:ea typeface="+mn-ea"/>
                <a:cs typeface="+mn-cs"/>
              </a:rPr>
              <a:t> in unused funds from one plan year to the following plan year.</a:t>
            </a: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23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9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dirty="0">
                <a:solidFill>
                  <a:schemeClr val="bg1"/>
                </a:solidFill>
                <a:latin typeface="+mn-lt"/>
                <a:cs typeface="Arial" pitchFamily="34" charset="0"/>
              </a:rPr>
              <a:t>Copyright © 2022 HealthEquity, Inc.</a:t>
            </a:r>
            <a:r>
              <a:rPr lang="en-US" sz="1067" b="0" i="0" baseline="0" dirty="0">
                <a:solidFill>
                  <a:schemeClr val="bg1"/>
                </a:solidFill>
                <a:latin typeface="+mn-lt"/>
                <a:cs typeface="Arial" pitchFamily="34" charset="0"/>
              </a:rPr>
              <a:t> All rights reserved.</a:t>
            </a:r>
          </a:p>
          <a:p>
            <a:pPr algn="l"/>
            <a:r>
              <a:rPr lang="en-US" sz="1067" b="0" i="0" dirty="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mn-lt"/>
              <a:cs typeface="Arial" pitchFamily="34" charset="0"/>
            </a:endParaRPr>
          </a:p>
        </p:txBody>
      </p:sp>
    </p:spTree>
    <p:extLst>
      <p:ext uri="{BB962C8B-B14F-4D97-AF65-F5344CB8AC3E}">
        <p14:creationId xmlns:p14="http://schemas.microsoft.com/office/powerpoint/2010/main" val="6961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82330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44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98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37462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0020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80778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5722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24275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569011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13921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mn-lt"/>
                <a:cs typeface="Arial" pitchFamily="34" charset="0"/>
              </a:rPr>
              <a:t>Copyright © 2022 HealthEquity, Inc.</a:t>
            </a:r>
            <a:r>
              <a:rPr lang="en-US" sz="1067" b="0" i="0" baseline="0" dirty="0">
                <a:solidFill>
                  <a:schemeClr val="bg1"/>
                </a:solidFill>
                <a:latin typeface="+mn-lt"/>
                <a:cs typeface="Arial" pitchFamily="34" charset="0"/>
              </a:rPr>
              <a:t> All rights reserved.</a:t>
            </a:r>
            <a:endParaRPr lang="en-US" sz="1067" b="0" i="0" dirty="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202245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3832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3423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2546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83217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42549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28048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03974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816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121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41126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299366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091402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53659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26124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4931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7923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6462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2052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405883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248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6288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199638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219199" y="2211362"/>
            <a:ext cx="9144000" cy="2031454"/>
          </a:xfrm>
        </p:spPr>
        <p:txBody>
          <a:bodyPr anchor="b"/>
          <a:lstStyle/>
          <a:p>
            <a:r>
              <a:rPr lang="en-US" dirty="0"/>
              <a:t>Healthcare FSA: </a:t>
            </a:r>
            <a:br>
              <a:rPr lang="en-US" dirty="0"/>
            </a:br>
            <a:r>
              <a:rPr lang="en-US" dirty="0"/>
              <a:t>A flexible way to save</a:t>
            </a:r>
          </a:p>
        </p:txBody>
      </p:sp>
      <p:sp>
        <p:nvSpPr>
          <p:cNvPr id="8" name="Content Placeholder 5">
            <a:extLst>
              <a:ext uri="{FF2B5EF4-FFF2-40B4-BE49-F238E27FC236}">
                <a16:creationId xmlns:a16="http://schemas.microsoft.com/office/drawing/2014/main" id="{A56AE98F-7161-6442-9B5D-23848815B033}"/>
              </a:ext>
            </a:extLst>
          </p:cNvPr>
          <p:cNvSpPr txBox="1">
            <a:spLocks/>
          </p:cNvSpPr>
          <p:nvPr/>
        </p:nvSpPr>
        <p:spPr>
          <a:xfrm>
            <a:off x="4127266" y="831008"/>
            <a:ext cx="9623191" cy="512897"/>
          </a:xfrm>
          <a:prstGeom prst="rect">
            <a:avLst/>
          </a:prstGeom>
        </p:spPr>
        <p:txBody>
          <a:bodyPr vert="horz" lIns="0" tIns="60960" rIns="0" bIns="60960" rtlCol="0">
            <a:spAutoFit/>
          </a:bodyPr>
          <a:lstStyle>
            <a:lvl1pPr marL="0" indent="0" algn="l" defTabSz="457200" rtl="0" eaLnBrk="1" latinLnBrk="0" hangingPunct="1">
              <a:spcBef>
                <a:spcPts val="1000"/>
              </a:spcBef>
              <a:buFont typeface="Wingdings" pitchFamily="2" charset="2"/>
              <a:buNone/>
              <a:defRPr sz="2400" b="0" i="0" kern="1200">
                <a:solidFill>
                  <a:srgbClr val="FFFFFF"/>
                </a:solidFill>
                <a:latin typeface="Sanchez Slab Bold" panose="02000000000000000000" pitchFamily="2" charset="0"/>
                <a:ea typeface="+mn-ea"/>
                <a:cs typeface="+mn-cs"/>
              </a:defRPr>
            </a:lvl1pPr>
            <a:lvl2pPr marL="457189" indent="0" algn="l" defTabSz="457200" rtl="0" eaLnBrk="1" latinLnBrk="0" hangingPunct="1">
              <a:spcBef>
                <a:spcPts val="1000"/>
              </a:spcBef>
              <a:buFont typeface="Wingdings" pitchFamily="2" charset="2"/>
              <a:buNone/>
              <a:defRPr sz="1800" b="0" i="0" kern="1200">
                <a:solidFill>
                  <a:schemeClr val="tx1"/>
                </a:solidFill>
                <a:latin typeface="Helvetica Condensed" panose="020B0606020202030204" pitchFamily="34" charset="0"/>
                <a:ea typeface="+mn-ea"/>
                <a:cs typeface="+mn-cs"/>
              </a:defRPr>
            </a:lvl2pPr>
            <a:lvl3pPr marL="914378"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3pPr>
            <a:lvl4pPr marL="1371566"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4pPr>
            <a:lvl5pPr marL="1828754"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333"/>
              </a:spcBef>
              <a:spcAft>
                <a:spcPts val="0"/>
              </a:spcAft>
              <a:buClrTx/>
              <a:buSzTx/>
              <a:buFont typeface="Wingdings" pitchFamily="2" charset="2"/>
              <a:buNone/>
              <a:tabLst/>
              <a:defRPr/>
            </a:pPr>
            <a:r>
              <a:rPr kumimoji="0" lang="en-US" sz="2533" b="0" i="0" u="none" strike="noStrike" kern="1200" cap="none" spc="0" normalizeH="0" baseline="0" noProof="0" dirty="0">
                <a:ln>
                  <a:noFill/>
                </a:ln>
                <a:solidFill>
                  <a:srgbClr val="FFFFFF"/>
                </a:solidFill>
                <a:effectLst/>
                <a:uLnTx/>
                <a:uFillTx/>
                <a:latin typeface="Arial"/>
                <a:ea typeface="+mn-ea"/>
                <a:cs typeface="+mn-cs"/>
              </a:rPr>
              <a:t>Healthcare Flexible Spending Account (FSA)</a:t>
            </a:r>
          </a:p>
        </p:txBody>
      </p:sp>
      <p:cxnSp>
        <p:nvCxnSpPr>
          <p:cNvPr id="9" name="Straight Connector 8">
            <a:extLst>
              <a:ext uri="{FF2B5EF4-FFF2-40B4-BE49-F238E27FC236}">
                <a16:creationId xmlns:a16="http://schemas.microsoft.com/office/drawing/2014/main" id="{86E94628-27CE-DB45-886B-D87D7BA91380}"/>
              </a:ext>
            </a:extLst>
          </p:cNvPr>
          <p:cNvCxnSpPr>
            <a:cxnSpLocks/>
          </p:cNvCxnSpPr>
          <p:nvPr/>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647364-A007-464F-B345-0044AA631224}"/>
              </a:ext>
            </a:extLst>
          </p:cNvPr>
          <p:cNvGrpSpPr/>
          <p:nvPr/>
        </p:nvGrpSpPr>
        <p:grpSpPr>
          <a:xfrm>
            <a:off x="716662" y="3485088"/>
            <a:ext cx="5379338" cy="1522853"/>
            <a:chOff x="546519" y="2891691"/>
            <a:chExt cx="5379338" cy="1522853"/>
          </a:xfrm>
        </p:grpSpPr>
        <p:grpSp>
          <p:nvGrpSpPr>
            <p:cNvPr id="21" name="Group 20">
              <a:extLst>
                <a:ext uri="{FF2B5EF4-FFF2-40B4-BE49-F238E27FC236}">
                  <a16:creationId xmlns:a16="http://schemas.microsoft.com/office/drawing/2014/main" id="{96CB2D16-83E4-FE4B-8294-DBC560B4252F}"/>
                </a:ext>
              </a:extLst>
            </p:cNvPr>
            <p:cNvGrpSpPr/>
            <p:nvPr/>
          </p:nvGrpSpPr>
          <p:grpSpPr>
            <a:xfrm>
              <a:off x="546519" y="2891691"/>
              <a:ext cx="2877029" cy="1522853"/>
              <a:chOff x="546519" y="1785547"/>
              <a:chExt cx="2877029" cy="1522853"/>
            </a:xfrm>
          </p:grpSpPr>
          <p:sp>
            <p:nvSpPr>
              <p:cNvPr id="22" name="Title 2">
                <a:extLst>
                  <a:ext uri="{FF2B5EF4-FFF2-40B4-BE49-F238E27FC236}">
                    <a16:creationId xmlns:a16="http://schemas.microsoft.com/office/drawing/2014/main" id="{97C594B9-739E-2C4B-9AB2-C2283F2BA41C}"/>
                  </a:ext>
                </a:extLst>
              </p:cNvPr>
              <p:cNvSpPr txBox="1">
                <a:spLocks/>
              </p:cNvSpPr>
              <p:nvPr/>
            </p:nvSpPr>
            <p:spPr>
              <a:xfrm>
                <a:off x="546520" y="1785547"/>
                <a:ext cx="1711223"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Deion contributes</a:t>
                </a:r>
              </a:p>
            </p:txBody>
          </p:sp>
          <p:sp>
            <p:nvSpPr>
              <p:cNvPr id="23" name="TextBox 22">
                <a:extLst>
                  <a:ext uri="{FF2B5EF4-FFF2-40B4-BE49-F238E27FC236}">
                    <a16:creationId xmlns:a16="http://schemas.microsoft.com/office/drawing/2014/main" id="{DF9B0023-917A-2849-84F7-CA11778DCCD2}"/>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$2,000</a:t>
                </a:r>
              </a:p>
            </p:txBody>
          </p:sp>
        </p:grpSp>
        <p:grpSp>
          <p:nvGrpSpPr>
            <p:cNvPr id="59" name="Group 58">
              <a:extLst>
                <a:ext uri="{FF2B5EF4-FFF2-40B4-BE49-F238E27FC236}">
                  <a16:creationId xmlns:a16="http://schemas.microsoft.com/office/drawing/2014/main" id="{AD21DE12-8095-A74E-A471-5B7F067EB7B1}"/>
                </a:ext>
              </a:extLst>
            </p:cNvPr>
            <p:cNvGrpSpPr/>
            <p:nvPr/>
          </p:nvGrpSpPr>
          <p:grpSpPr>
            <a:xfrm>
              <a:off x="3048828" y="2891691"/>
              <a:ext cx="2877029" cy="1522853"/>
              <a:chOff x="546519" y="1785547"/>
              <a:chExt cx="2877029" cy="1522853"/>
            </a:xfrm>
          </p:grpSpPr>
          <p:sp>
            <p:nvSpPr>
              <p:cNvPr id="60" name="Title 2">
                <a:extLst>
                  <a:ext uri="{FF2B5EF4-FFF2-40B4-BE49-F238E27FC236}">
                    <a16:creationId xmlns:a16="http://schemas.microsoft.com/office/drawing/2014/main" id="{6F078AEA-021E-8F4C-A898-8EC2866E28A6}"/>
                  </a:ext>
                </a:extLst>
              </p:cNvPr>
              <p:cNvSpPr txBox="1">
                <a:spLocks/>
              </p:cNvSpPr>
              <p:nvPr/>
            </p:nvSpPr>
            <p:spPr>
              <a:xfrm>
                <a:off x="546519" y="1785547"/>
                <a:ext cx="2080879"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His annual tax savings</a:t>
                </a:r>
                <a:r>
                  <a:rPr kumimoji="0" lang="en-US" sz="2000" b="0" i="0" u="none" strike="noStrike" kern="1200" cap="none" spc="0" normalizeH="0" baseline="30000" noProof="0">
                    <a:ln>
                      <a:noFill/>
                    </a:ln>
                    <a:solidFill>
                      <a:srgbClr val="626362"/>
                    </a:solidFill>
                    <a:effectLst/>
                    <a:uLnTx/>
                    <a:uFillTx/>
                    <a:latin typeface="Arial"/>
                    <a:ea typeface="+mj-ea"/>
                    <a:cs typeface="+mj-cs"/>
                  </a:rPr>
                  <a:t>1 </a:t>
                </a:r>
                <a:r>
                  <a:rPr kumimoji="0" lang="en-US" sz="2000" b="0" i="0" u="none" strike="noStrike" kern="1200" cap="none" spc="0" normalizeH="0" baseline="0" noProof="0">
                    <a:ln>
                      <a:noFill/>
                    </a:ln>
                    <a:solidFill>
                      <a:srgbClr val="626362"/>
                    </a:solidFill>
                    <a:effectLst/>
                    <a:uLnTx/>
                    <a:uFillTx/>
                    <a:latin typeface="Arial"/>
                    <a:ea typeface="+mj-ea"/>
                    <a:cs typeface="+mj-cs"/>
                  </a:rPr>
                  <a:t>are</a:t>
                </a:r>
              </a:p>
            </p:txBody>
          </p:sp>
          <p:sp>
            <p:nvSpPr>
              <p:cNvPr id="61" name="TextBox 60">
                <a:extLst>
                  <a:ext uri="{FF2B5EF4-FFF2-40B4-BE49-F238E27FC236}">
                    <a16:creationId xmlns:a16="http://schemas.microsoft.com/office/drawing/2014/main" id="{66FFE29A-966E-224A-9D32-A213FE67CA1F}"/>
                  </a:ext>
                </a:extLst>
              </p:cNvPr>
              <p:cNvSpPr txBox="1"/>
              <p:nvPr/>
            </p:nvSpPr>
            <p:spPr>
              <a:xfrm>
                <a:off x="546519" y="2728754"/>
                <a:ext cx="2877029" cy="579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a:cs typeface="Arial"/>
                  </a:rPr>
                  <a:t>$</a:t>
                </a:r>
                <a:r>
                  <a:rPr lang="en-US" sz="3200" dirty="0">
                    <a:solidFill>
                      <a:srgbClr val="007A96"/>
                    </a:solidFill>
                    <a:latin typeface="Arial"/>
                    <a:cs typeface="Arial"/>
                  </a:rPr>
                  <a:t>400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grpSp>
        <p:cxnSp>
          <p:nvCxnSpPr>
            <p:cNvPr id="62" name="Straight Connector 61">
              <a:extLst>
                <a:ext uri="{FF2B5EF4-FFF2-40B4-BE49-F238E27FC236}">
                  <a16:creationId xmlns:a16="http://schemas.microsoft.com/office/drawing/2014/main" id="{FE047C11-9FE8-5742-9AF7-7AC3B6724833}"/>
                </a:ext>
              </a:extLst>
            </p:cNvPr>
            <p:cNvCxnSpPr>
              <a:cxnSpLocks/>
            </p:cNvCxnSpPr>
            <p:nvPr/>
          </p:nvCxnSpPr>
          <p:spPr>
            <a:xfrm>
              <a:off x="2509339" y="2971901"/>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B7FE49B-A4A2-434C-B01B-EBF37EB04D15}"/>
              </a:ext>
            </a:extLst>
          </p:cNvPr>
          <p:cNvSpPr txBox="1">
            <a:spLocks/>
          </p:cNvSpPr>
          <p:nvPr/>
        </p:nvSpPr>
        <p:spPr>
          <a:xfrm>
            <a:off x="546519" y="6070154"/>
            <a:ext cx="4615031" cy="61555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chemeClr val="bg1">
                    <a:lumMod val="50000"/>
                  </a:schemeClr>
                </a:solidFill>
                <a:effectLst/>
                <a:uLnTx/>
                <a:uFillTx/>
                <a:latin typeface="Arial"/>
                <a:cs typeface="Arial"/>
              </a:rPr>
              <a:t>1</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Assumes Deion pays </a:t>
            </a:r>
            <a:r>
              <a:rPr lang="en-US" sz="800" b="0" dirty="0">
                <a:solidFill>
                  <a:schemeClr val="bg1">
                    <a:lumMod val="50000"/>
                  </a:schemeClr>
                </a:solidFill>
                <a:latin typeface="Arial"/>
                <a:cs typeface="Arial"/>
              </a:rPr>
              <a:t>20</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 of his income in federal, state and social security taxes. Actual tax </a:t>
            </a:r>
            <a:r>
              <a:rPr kumimoji="0" lang="en-US" sz="800" b="0" i="0" u="none" strike="noStrike" kern="1200" cap="none" spc="0" normalizeH="0" baseline="0" noProof="0">
                <a:ln>
                  <a:noFill/>
                </a:ln>
                <a:solidFill>
                  <a:schemeClr val="bg1">
                    <a:lumMod val="50000"/>
                  </a:schemeClr>
                </a:solidFill>
                <a:effectLst/>
                <a:uLnTx/>
                <a:uFillTx/>
                <a:latin typeface="Arial"/>
                <a:cs typeface="Arial"/>
              </a:rPr>
              <a:t>savings will depend on your </a:t>
            </a:r>
            <a:r>
              <a:rPr lang="en-US" sz="800" b="0">
                <a:solidFill>
                  <a:schemeClr val="bg1">
                    <a:lumMod val="50000"/>
                  </a:schemeClr>
                </a:solidFill>
                <a:latin typeface="Arial"/>
                <a:cs typeface="Arial"/>
              </a:rPr>
              <a:t>FSA</a:t>
            </a:r>
            <a:r>
              <a:rPr kumimoji="0" lang="en-US" sz="800" b="0" i="0" u="none" strike="noStrike" kern="1200" cap="none" spc="0" normalizeH="0" baseline="0" noProof="0">
                <a:ln>
                  <a:noFill/>
                </a:ln>
                <a:solidFill>
                  <a:schemeClr val="bg1">
                    <a:lumMod val="50000"/>
                  </a:schemeClr>
                </a:solidFill>
                <a:effectLst/>
                <a:uLnTx/>
                <a:uFillTx/>
                <a:latin typeface="Arial"/>
                <a:cs typeface="Arial"/>
              </a:rPr>
              <a:t> contributions, applicable State tax rates and your personal tax </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situation. Please consult your tax adviser for details.</a:t>
            </a:r>
            <a:endParaRPr lang="en-US" sz="800" b="0" i="0" u="none" strike="noStrike" kern="1200" cap="none" spc="0" normalizeH="0" baseline="0" noProof="0" dirty="0">
              <a:ln>
                <a:noFill/>
              </a:ln>
              <a:solidFill>
                <a:schemeClr val="bg1">
                  <a:lumMod val="50000"/>
                </a:schemeClr>
              </a:solidFill>
              <a:effectLst/>
              <a:uLnTx/>
              <a:uFillTx/>
              <a:latin typeface="Arial"/>
              <a:cs typeface="Arial"/>
            </a:endParaRPr>
          </a:p>
        </p:txBody>
      </p:sp>
      <p:pic>
        <p:nvPicPr>
          <p:cNvPr id="18" name="Picture 2">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930501" y="0"/>
            <a:ext cx="6966825" cy="68768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936002A-D928-B94F-BA18-35AD994C6001}"/>
              </a:ext>
            </a:extLst>
          </p:cNvPr>
          <p:cNvSpPr/>
          <p:nvPr/>
        </p:nvSpPr>
        <p:spPr>
          <a:xfrm>
            <a:off x="5312349" y="-9431"/>
            <a:ext cx="3816170" cy="6867432"/>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8640" y="274320"/>
            <a:ext cx="6516433" cy="882293"/>
          </a:xfrm>
        </p:spPr>
        <p:txBody>
          <a:bodyPr/>
          <a:lstStyle/>
          <a:p>
            <a:pPr>
              <a:lnSpc>
                <a:spcPts val="6080"/>
              </a:lnSpc>
            </a:pPr>
            <a:r>
              <a:rPr lang="en-US" sz="3800" dirty="0"/>
              <a:t>Meet Deion</a:t>
            </a:r>
          </a:p>
        </p:txBody>
      </p:sp>
      <p:sp>
        <p:nvSpPr>
          <p:cNvPr id="25" name="Title 2">
            <a:extLst>
              <a:ext uri="{FF2B5EF4-FFF2-40B4-BE49-F238E27FC236}">
                <a16:creationId xmlns:a16="http://schemas.microsoft.com/office/drawing/2014/main" id="{CFFB5657-8D27-5344-B968-E043E464CAFD}"/>
              </a:ext>
            </a:extLst>
          </p:cNvPr>
          <p:cNvSpPr txBox="1">
            <a:spLocks/>
          </p:cNvSpPr>
          <p:nvPr/>
        </p:nvSpPr>
        <p:spPr>
          <a:xfrm>
            <a:off x="548640" y="1056665"/>
            <a:ext cx="5132386" cy="1960088"/>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a:lnSpc>
                <a:spcPct val="130000"/>
              </a:lnSpc>
              <a:spcAft>
                <a:spcPts val="1200"/>
              </a:spcAf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FSA Plan</a:t>
            </a:r>
            <a:r>
              <a:rPr lang="en-US" sz="2200" b="0" dirty="0">
                <a:solidFill>
                  <a:srgbClr val="626362"/>
                </a:solidFill>
                <a:latin typeface="Arial"/>
              </a:rPr>
              <a:t> </a:t>
            </a:r>
            <a:r>
              <a:rPr kumimoji="0" lang="en-US" sz="2200" b="0" i="0" u="none" strike="noStrike" kern="1200" cap="none" spc="0" normalizeH="0" baseline="0" noProof="0" dirty="0">
                <a:ln>
                  <a:noFill/>
                </a:ln>
                <a:solidFill>
                  <a:srgbClr val="626362"/>
                </a:solidFill>
                <a:effectLst/>
                <a:uLnTx/>
                <a:uFillTx/>
                <a:latin typeface="Arial"/>
                <a:ea typeface="+mj-ea"/>
                <a:cs typeface="+mj-cs"/>
              </a:rPr>
              <a:t> |</a:t>
            </a:r>
            <a:r>
              <a:rPr lang="en-US" sz="2200" b="0" dirty="0">
                <a:solidFill>
                  <a:srgbClr val="626362"/>
                </a:solidFill>
                <a:latin typeface="Arial"/>
              </a:rPr>
              <a:t> </a:t>
            </a:r>
            <a:r>
              <a:rPr kumimoji="0" lang="en-US" sz="2200" b="0" i="0" u="none" strike="noStrike" kern="1200" cap="none" spc="0" normalizeH="0" baseline="0" noProof="0" dirty="0">
                <a:ln>
                  <a:noFill/>
                </a:ln>
                <a:solidFill>
                  <a:srgbClr val="626362"/>
                </a:solidFill>
                <a:effectLst/>
                <a:uLnTx/>
                <a:uFillTx/>
                <a:latin typeface="Arial"/>
                <a:ea typeface="+mj-ea"/>
                <a:cs typeface="+mj-cs"/>
              </a:rPr>
              <a:t> Contribution Limit $</a:t>
            </a:r>
            <a:r>
              <a:rPr lang="en-US" sz="2200" b="0" dirty="0">
                <a:solidFill>
                  <a:srgbClr val="626362"/>
                </a:solidFill>
                <a:latin typeface="Arial"/>
              </a:rPr>
              <a:t>3,050</a:t>
            </a:r>
            <a:endParaRPr kumimoji="0" lang="en-US" sz="2200" b="0" i="0" u="none" strike="noStrike" kern="1200" cap="none" spc="0" normalizeH="0" baseline="0" noProof="0" dirty="0">
              <a:ln>
                <a:noFill/>
              </a:ln>
              <a:solidFill>
                <a:srgbClr val="626362"/>
              </a:solidFill>
              <a:effectLst/>
              <a:uLnTx/>
              <a:uFillTx/>
              <a:latin typeface="Arial"/>
              <a:ea typeface="+mj-ea"/>
              <a:cs typeface="+mj-cs"/>
            </a:endParaRPr>
          </a:p>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He’s budgeting his annual medical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expenses and hoping to save enough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for some nice prescription sunglasses.</a:t>
            </a:r>
          </a:p>
        </p:txBody>
      </p:sp>
      <p:sp>
        <p:nvSpPr>
          <p:cNvPr id="16" name="Rectangle 15">
            <a:extLst>
              <a:ext uri="{FF2B5EF4-FFF2-40B4-BE49-F238E27FC236}">
                <a16:creationId xmlns:a16="http://schemas.microsoft.com/office/drawing/2014/main" id="{F35C3C56-E3F6-0F43-868A-495429D2888E}"/>
              </a:ext>
            </a:extLst>
          </p:cNvPr>
          <p:cNvSpPr/>
          <p:nvPr/>
        </p:nvSpPr>
        <p:spPr>
          <a:xfrm>
            <a:off x="5504854"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Tree>
    <p:extLst>
      <p:ext uri="{BB962C8B-B14F-4D97-AF65-F5344CB8AC3E}">
        <p14:creationId xmlns:p14="http://schemas.microsoft.com/office/powerpoint/2010/main" val="38817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D264C13E-36F5-4B41-95E3-FB3D47F43DA8}"/>
              </a:ext>
            </a:extLst>
          </p:cNvPr>
          <p:cNvGraphicFramePr>
            <a:graphicFrameLocks noGrp="1"/>
          </p:cNvGraphicFramePr>
          <p:nvPr>
            <p:extLst>
              <p:ext uri="{D42A27DB-BD31-4B8C-83A1-F6EECF244321}">
                <p14:modId xmlns:p14="http://schemas.microsoft.com/office/powerpoint/2010/main" val="1037552599"/>
              </p:ext>
            </p:extLst>
          </p:nvPr>
        </p:nvGraphicFramePr>
        <p:xfrm>
          <a:off x="588524" y="2494990"/>
          <a:ext cx="3121628" cy="2970622"/>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r>
                        <a:rPr lang="en-US" sz="1700" b="0" i="0" dirty="0">
                          <a:solidFill>
                            <a:schemeClr val="tx1"/>
                          </a:solidFill>
                          <a:latin typeface="+mn-lt"/>
                        </a:rPr>
                        <a:t>Without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$2,000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$400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r>
                        <a:rPr lang="en-US" sz="1700" b="0" i="0" dirty="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r>
                        <a:rPr lang="en-US" sz="2400" b="1" i="0" dirty="0">
                          <a:solidFill>
                            <a:schemeClr val="tx1"/>
                          </a:solidFill>
                          <a:latin typeface="+mn-lt"/>
                        </a:rPr>
                        <a:t>$250</a:t>
                      </a:r>
                      <a:br>
                        <a:rPr lang="en-US" sz="1700" b="1" i="0" dirty="0">
                          <a:solidFill>
                            <a:srgbClr val="626362"/>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pic>
        <p:nvPicPr>
          <p:cNvPr id="17" name="Picture 2">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14D4D6-D653-A944-8B62-2F50654B78BF}"/>
              </a:ext>
            </a:extLst>
          </p:cNvPr>
          <p:cNvSpPr txBox="1"/>
          <p:nvPr/>
        </p:nvSpPr>
        <p:spPr>
          <a:xfrm>
            <a:off x="6190593" y="26304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3" name="Title 2">
            <a:extLst>
              <a:ext uri="{FF2B5EF4-FFF2-40B4-BE49-F238E27FC236}">
                <a16:creationId xmlns:a16="http://schemas.microsoft.com/office/drawing/2014/main" id="{B58A74F5-3803-7F43-87E0-6E244A0100E5}"/>
              </a:ext>
            </a:extLst>
          </p:cNvPr>
          <p:cNvSpPr txBox="1">
            <a:spLocks/>
          </p:cNvSpPr>
          <p:nvPr/>
        </p:nvSpPr>
        <p:spPr>
          <a:xfrm>
            <a:off x="546519" y="6070154"/>
            <a:ext cx="6085509" cy="628377"/>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dirty="0">
                <a:solidFill>
                  <a:schemeClr val="tx1"/>
                </a:solidFill>
                <a:latin typeface="Arial"/>
                <a:cs typeface="Arial"/>
              </a:rPr>
              <a:t>Assumes</a:t>
            </a:r>
            <a:r>
              <a:rPr kumimoji="0" lang="en-US" sz="800" b="0" i="0" u="none" strike="noStrike" kern="1200" cap="none" spc="0" normalizeH="0" baseline="0" noProof="0" dirty="0">
                <a:ln>
                  <a:noFill/>
                </a:ln>
                <a:solidFill>
                  <a:schemeClr val="tx1"/>
                </a:solidFill>
                <a:effectLst/>
                <a:uLnTx/>
                <a:uFillTx/>
                <a:latin typeface="Arial"/>
                <a:cs typeface="Arial"/>
              </a:rPr>
              <a:t> Deion pays </a:t>
            </a:r>
            <a:r>
              <a:rPr lang="en-US" sz="800" b="0" dirty="0">
                <a:solidFill>
                  <a:schemeClr val="tx1"/>
                </a:solidFill>
                <a:latin typeface="Arial"/>
                <a:cs typeface="Arial"/>
              </a:rPr>
              <a:t>20</a:t>
            </a:r>
            <a:r>
              <a:rPr kumimoji="0" lang="en-US" sz="800" b="0" i="0" u="none" strike="noStrike" kern="1200" cap="none" spc="0" normalizeH="0" baseline="0" noProof="0" dirty="0">
                <a:ln>
                  <a:noFill/>
                </a:ln>
                <a:solidFill>
                  <a:schemeClr val="tx1"/>
                </a:solidFill>
                <a:effectLst/>
                <a:uLnTx/>
                <a:uFillTx/>
                <a:latin typeface="Arial"/>
                <a:cs typeface="Arial"/>
              </a:rPr>
              <a:t>% of his income in federal, state and social security taxes. Actual tax savings will depend on your HSA contributions, applicable State tax rates and your personal tax situation. Please consult your tax adviser for details.</a:t>
            </a:r>
            <a:endParaRPr lang="en-US" sz="800" b="0" i="0" u="none" strike="noStrike" kern="1200" cap="none" spc="0" normalizeH="0" baseline="0" noProof="0" dirty="0">
              <a:ln>
                <a:noFill/>
              </a:ln>
              <a:solidFill>
                <a:schemeClr val="tx1"/>
              </a:solidFill>
              <a:effectLst/>
              <a:uLnTx/>
              <a:uFillTx/>
              <a:latin typeface="Arial"/>
              <a:cs typeface="Arial"/>
            </a:endParaRPr>
          </a:p>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a:cs typeface="Arial"/>
              </a:rPr>
              <a:t>tax adviser for details</a:t>
            </a:r>
          </a:p>
        </p:txBody>
      </p:sp>
      <p:sp>
        <p:nvSpPr>
          <p:cNvPr id="14" name="Rectangle 13">
            <a:extLst>
              <a:ext uri="{FF2B5EF4-FFF2-40B4-BE49-F238E27FC236}">
                <a16:creationId xmlns:a16="http://schemas.microsoft.com/office/drawing/2014/main" id="{E73E0C5B-620B-C646-938F-8D2BEE14B3C9}"/>
              </a:ext>
            </a:extLst>
          </p:cNvPr>
          <p:cNvSpPr/>
          <p:nvPr/>
        </p:nvSpPr>
        <p:spPr>
          <a:xfrm>
            <a:off x="4785822"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5" name="Rectangle 14">
            <a:extLst>
              <a:ext uri="{FF2B5EF4-FFF2-40B4-BE49-F238E27FC236}">
                <a16:creationId xmlns:a16="http://schemas.microsoft.com/office/drawing/2014/main" id="{C225CDDF-292F-8740-8E7C-D234B8686765}"/>
              </a:ext>
            </a:extLst>
          </p:cNvPr>
          <p:cNvSpPr/>
          <p:nvPr/>
        </p:nvSpPr>
        <p:spPr>
          <a:xfrm>
            <a:off x="4994369"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655898" cy="882293"/>
          </a:xfrm>
        </p:spPr>
        <p:txBody>
          <a:bodyPr/>
          <a:lstStyle/>
          <a:p>
            <a:pPr>
              <a:lnSpc>
                <a:spcPts val="6080"/>
              </a:lnSpc>
            </a:pPr>
            <a:r>
              <a:rPr lang="en-US" sz="3800" dirty="0"/>
              <a:t>Deion’s FSA savings</a:t>
            </a:r>
            <a:endParaRPr lang="en-US" sz="3800" baseline="30000" dirty="0"/>
          </a:p>
        </p:txBody>
      </p:sp>
      <p:sp>
        <p:nvSpPr>
          <p:cNvPr id="27" name="Title 2">
            <a:extLst>
              <a:ext uri="{FF2B5EF4-FFF2-40B4-BE49-F238E27FC236}">
                <a16:creationId xmlns:a16="http://schemas.microsoft.com/office/drawing/2014/main" id="{4A6CBBE0-7D73-0943-BA25-ACEEB554F7B4}"/>
              </a:ext>
            </a:extLst>
          </p:cNvPr>
          <p:cNvSpPr txBox="1">
            <a:spLocks/>
          </p:cNvSpPr>
          <p:nvPr/>
        </p:nvSpPr>
        <p:spPr>
          <a:xfrm>
            <a:off x="546519" y="1056661"/>
            <a:ext cx="6800765" cy="1019062"/>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After $1,350 in expenses near the end of the year, he’s curious to see if he has enough for the glasses. </a:t>
            </a:r>
          </a:p>
        </p:txBody>
      </p:sp>
      <p:graphicFrame>
        <p:nvGraphicFramePr>
          <p:cNvPr id="16" name="Table 15">
            <a:extLst>
              <a:ext uri="{FF2B5EF4-FFF2-40B4-BE49-F238E27FC236}">
                <a16:creationId xmlns:a16="http://schemas.microsoft.com/office/drawing/2014/main" id="{36EB24B9-65C6-2F40-90B1-DEACEEEBC96C}"/>
              </a:ext>
            </a:extLst>
          </p:cNvPr>
          <p:cNvGraphicFramePr>
            <a:graphicFrameLocks noGrp="1"/>
          </p:cNvGraphicFramePr>
          <p:nvPr/>
        </p:nvGraphicFramePr>
        <p:xfrm>
          <a:off x="4212442" y="2494990"/>
          <a:ext cx="3062501" cy="322970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his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$2,000 in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r>
                        <a:rPr lang="en-US" sz="2400" b="1" i="0" dirty="0">
                          <a:solidFill>
                            <a:srgbClr val="007A96"/>
                          </a:solidFill>
                          <a:latin typeface="+mn-lt"/>
                        </a:rPr>
                        <a:t>$650 </a:t>
                      </a:r>
                      <a:br>
                        <a:rPr lang="en-US" sz="2400" b="1" i="0" dirty="0">
                          <a:solidFill>
                            <a:srgbClr val="007A96"/>
                          </a:solidFill>
                          <a:latin typeface="+mn-lt"/>
                        </a:rPr>
                      </a:br>
                      <a:r>
                        <a:rPr lang="en-US" sz="1700" b="0" i="0" dirty="0">
                          <a:solidFill>
                            <a:srgbClr val="007A96"/>
                          </a:solidFill>
                          <a:latin typeface="+mn-lt"/>
                        </a:rPr>
                        <a:t>leftover for </a:t>
                      </a:r>
                      <a:br>
                        <a:rPr lang="en-US" sz="1700" b="0" i="0" dirty="0">
                          <a:solidFill>
                            <a:srgbClr val="007A96"/>
                          </a:solidFill>
                          <a:latin typeface="+mn-lt"/>
                        </a:rPr>
                      </a:br>
                      <a:r>
                        <a:rPr lang="en-US" sz="1700" b="0" i="0" dirty="0">
                          <a:solidFill>
                            <a:srgbClr val="007A96"/>
                          </a:solidFill>
                          <a:latin typeface="+mn-lt"/>
                        </a:rPr>
                        <a:t>prescription sunglasses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052197"/>
            <a:ext cx="11649179" cy="4753606"/>
            <a:chOff x="542822" y="345197"/>
            <a:chExt cx="11649179" cy="4753606"/>
          </a:xfrm>
        </p:grpSpPr>
        <p:sp>
          <p:nvSpPr>
            <p:cNvPr id="8" name="Rectangle 7">
              <a:extLst>
                <a:ext uri="{FF2B5EF4-FFF2-40B4-BE49-F238E27FC236}">
                  <a16:creationId xmlns:a16="http://schemas.microsoft.com/office/drawing/2014/main" id="{4925D1A2-B79C-6942-B09D-AFDD378EA542}"/>
                </a:ext>
              </a:extLst>
            </p:cNvPr>
            <p:cNvSpPr/>
            <p:nvPr/>
          </p:nvSpPr>
          <p:spPr>
            <a:xfrm>
              <a:off x="6096001" y="345197"/>
              <a:ext cx="6096000" cy="47536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921507"/>
              <a:ext cx="5163711" cy="3129449"/>
              <a:chOff x="542822" y="921507"/>
              <a:chExt cx="5163711" cy="3129449"/>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757187"/>
                <a:ext cx="5157893" cy="229376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FSA benefits do you feel will be most useful for your needs?</a:t>
                </a:r>
              </a:p>
            </p:txBody>
          </p:sp>
          <p:sp>
            <p:nvSpPr>
              <p:cNvPr id="11" name="Oval 10">
                <a:extLst>
                  <a:ext uri="{FF2B5EF4-FFF2-40B4-BE49-F238E27FC236}">
                    <a16:creationId xmlns:a16="http://schemas.microsoft.com/office/drawing/2014/main" id="{4084D5F9-C120-C245-A8A6-B4DD72C6A66B}"/>
                  </a:ext>
                </a:extLst>
              </p:cNvPr>
              <p:cNvSpPr/>
              <p:nvPr/>
            </p:nvSpPr>
            <p:spPr>
              <a:xfrm>
                <a:off x="542822" y="921507"/>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824825" y="921507"/>
              <a:ext cx="4638352"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Having funds up front at the start of a plan year</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Tax savings on contributions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Number of products that are FSA-eligible </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Money on hand for medical emergencies when needed </a:t>
              </a:r>
            </a:p>
          </p:txBody>
        </p:sp>
      </p:grpSp>
    </p:spTree>
    <p:extLst>
      <p:ext uri="{BB962C8B-B14F-4D97-AF65-F5344CB8AC3E}">
        <p14:creationId xmlns:p14="http://schemas.microsoft.com/office/powerpoint/2010/main" val="27168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25943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10134449" cy="882293"/>
          </a:xfrm>
        </p:spPr>
        <p:txBody>
          <a:bodyPr/>
          <a:lstStyle/>
          <a:p>
            <a:pPr>
              <a:lnSpc>
                <a:spcPts val="6080"/>
              </a:lnSpc>
            </a:pPr>
            <a:r>
              <a:rPr lang="en-US" sz="3800" b="1" dirty="0">
                <a:latin typeface="+mj-lt"/>
              </a:rPr>
              <a:t>Get started today!</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44443" y="1532927"/>
            <a:ext cx="3216434" cy="4081810"/>
            <a:chOff x="60560" y="1057922"/>
            <a:chExt cx="3216434" cy="3633799"/>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3216434" cy="2988275"/>
              <a:chOff x="-14321" y="1503347"/>
              <a:chExt cx="3216434" cy="2988275"/>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3" y="1625930"/>
                <a:ext cx="2068010"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7" name="Title 2">
            <a:extLst>
              <a:ext uri="{FF2B5EF4-FFF2-40B4-BE49-F238E27FC236}">
                <a16:creationId xmlns:a16="http://schemas.microsoft.com/office/drawing/2014/main" id="{D09C33A5-5DA6-8945-9CD4-296416EC7AC3}"/>
              </a:ext>
            </a:extLst>
          </p:cNvPr>
          <p:cNvSpPr txBox="1">
            <a:spLocks/>
          </p:cNvSpPr>
          <p:nvPr/>
        </p:nvSpPr>
        <p:spPr>
          <a:xfrm>
            <a:off x="588524" y="6056628"/>
            <a:ext cx="11014951"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This card is issued by The Bancorp Bank, pursuant to a license from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grpSp>
        <p:nvGrpSpPr>
          <p:cNvPr id="58" name="Group 57">
            <a:extLst>
              <a:ext uri="{FF2B5EF4-FFF2-40B4-BE49-F238E27FC236}">
                <a16:creationId xmlns:a16="http://schemas.microsoft.com/office/drawing/2014/main" id="{1F196618-7F6D-0D43-B7D2-AB197AD1847B}"/>
              </a:ext>
            </a:extLst>
          </p:cNvPr>
          <p:cNvGrpSpPr/>
          <p:nvPr/>
        </p:nvGrpSpPr>
        <p:grpSpPr>
          <a:xfrm>
            <a:off x="4098751" y="1532927"/>
            <a:ext cx="3216434" cy="4081811"/>
            <a:chOff x="60560" y="1057922"/>
            <a:chExt cx="3216434" cy="3633800"/>
          </a:xfrm>
        </p:grpSpPr>
        <p:grpSp>
          <p:nvGrpSpPr>
            <p:cNvPr id="59" name="Group 58">
              <a:extLst>
                <a:ext uri="{FF2B5EF4-FFF2-40B4-BE49-F238E27FC236}">
                  <a16:creationId xmlns:a16="http://schemas.microsoft.com/office/drawing/2014/main" id="{75023E87-66B8-C145-AC6A-67E299B02B45}"/>
                </a:ext>
              </a:extLst>
            </p:cNvPr>
            <p:cNvGrpSpPr/>
            <p:nvPr/>
          </p:nvGrpSpPr>
          <p:grpSpPr>
            <a:xfrm>
              <a:off x="60560" y="1057922"/>
              <a:ext cx="3216434" cy="2988275"/>
              <a:chOff x="-14321" y="1503347"/>
              <a:chExt cx="3216434" cy="2988275"/>
            </a:xfrm>
          </p:grpSpPr>
          <p:sp>
            <p:nvSpPr>
              <p:cNvPr id="61" name="Title 2">
                <a:extLst>
                  <a:ext uri="{FF2B5EF4-FFF2-40B4-BE49-F238E27FC236}">
                    <a16:creationId xmlns:a16="http://schemas.microsoft.com/office/drawing/2014/main" id="{D9D0946E-FA51-E540-BCAC-DCB93F0466A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62" name="TextBox 61">
                <a:extLst>
                  <a:ext uri="{FF2B5EF4-FFF2-40B4-BE49-F238E27FC236}">
                    <a16:creationId xmlns:a16="http://schemas.microsoft.com/office/drawing/2014/main" id="{017132E2-306E-6B48-BA7E-7F1A6B848024}"/>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Amount withheld from each paycheck is typically equal</a:t>
                </a:r>
              </a:p>
            </p:txBody>
          </p:sp>
        </p:grpSp>
        <p:cxnSp>
          <p:nvCxnSpPr>
            <p:cNvPr id="60" name="Straight Connector 59">
              <a:extLst>
                <a:ext uri="{FF2B5EF4-FFF2-40B4-BE49-F238E27FC236}">
                  <a16:creationId xmlns:a16="http://schemas.microsoft.com/office/drawing/2014/main" id="{C11CD08E-F62C-CD42-A48F-5D98EB0140CA}"/>
                </a:ext>
              </a:extLst>
            </p:cNvPr>
            <p:cNvCxnSpPr>
              <a:cxnSpLocks/>
            </p:cNvCxnSpPr>
            <p:nvPr/>
          </p:nvCxnSpPr>
          <p:spPr>
            <a:xfrm>
              <a:off x="947298" y="1269279"/>
              <a:ext cx="0" cy="34224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81CD686A-8C82-B043-9E4D-03F1D1A7986D}"/>
              </a:ext>
            </a:extLst>
          </p:cNvPr>
          <p:cNvGrpSpPr/>
          <p:nvPr/>
        </p:nvGrpSpPr>
        <p:grpSpPr>
          <a:xfrm>
            <a:off x="7853059" y="1532927"/>
            <a:ext cx="3655909" cy="4081810"/>
            <a:chOff x="60560" y="1057922"/>
            <a:chExt cx="3655909" cy="3633799"/>
          </a:xfrm>
        </p:grpSpPr>
        <p:grpSp>
          <p:nvGrpSpPr>
            <p:cNvPr id="64" name="Group 63">
              <a:extLst>
                <a:ext uri="{FF2B5EF4-FFF2-40B4-BE49-F238E27FC236}">
                  <a16:creationId xmlns:a16="http://schemas.microsoft.com/office/drawing/2014/main" id="{EFAEF7B7-514D-7340-A948-38462ACA495A}"/>
                </a:ext>
              </a:extLst>
            </p:cNvPr>
            <p:cNvGrpSpPr/>
            <p:nvPr/>
          </p:nvGrpSpPr>
          <p:grpSpPr>
            <a:xfrm>
              <a:off x="60560" y="1057922"/>
              <a:ext cx="3655909" cy="2988275"/>
              <a:chOff x="-14321" y="1503347"/>
              <a:chExt cx="3655909" cy="2988275"/>
            </a:xfrm>
          </p:grpSpPr>
          <p:sp>
            <p:nvSpPr>
              <p:cNvPr id="66" name="Title 2">
                <a:extLst>
                  <a:ext uri="{FF2B5EF4-FFF2-40B4-BE49-F238E27FC236}">
                    <a16:creationId xmlns:a16="http://schemas.microsoft.com/office/drawing/2014/main" id="{950D7B17-6483-D347-8C7F-90CB5AB38A6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67" name="TextBox 66">
                <a:extLst>
                  <a:ext uri="{FF2B5EF4-FFF2-40B4-BE49-F238E27FC236}">
                    <a16:creationId xmlns:a16="http://schemas.microsoft.com/office/drawing/2014/main" id="{1835F296-2B73-6946-9546-407685B50EBA}"/>
                  </a:ext>
                </a:extLst>
              </p:cNvPr>
              <p:cNvSpPr txBox="1"/>
              <p:nvPr/>
            </p:nvSpPr>
            <p:spPr>
              <a:xfrm>
                <a:off x="1134102" y="1625930"/>
                <a:ext cx="2507486"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grpSp>
        <p:cxnSp>
          <p:nvCxnSpPr>
            <p:cNvPr id="65" name="Straight Connector 64">
              <a:extLst>
                <a:ext uri="{FF2B5EF4-FFF2-40B4-BE49-F238E27FC236}">
                  <a16:creationId xmlns:a16="http://schemas.microsoft.com/office/drawing/2014/main" id="{8857CFB4-3D08-1F42-AFA3-921A4DC28B2B}"/>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A2C41095-3997-424F-9057-F85973F8A931}"/>
              </a:ext>
            </a:extLst>
          </p:cNvPr>
          <p:cNvGrpSpPr/>
          <p:nvPr/>
        </p:nvGrpSpPr>
        <p:grpSpPr>
          <a:xfrm>
            <a:off x="3352800" y="0"/>
            <a:ext cx="8839199" cy="6858000"/>
            <a:chOff x="3352800" y="0"/>
            <a:chExt cx="8839199" cy="6858000"/>
          </a:xfrm>
        </p:grpSpPr>
        <p:pic>
          <p:nvPicPr>
            <p:cNvPr id="14" name="Picture 13">
              <a:extLst>
                <a:ext uri="{FF2B5EF4-FFF2-40B4-BE49-F238E27FC236}">
                  <a16:creationId xmlns:a16="http://schemas.microsoft.com/office/drawing/2014/main" id="{9F639A15-3503-614B-8D2D-1C5B244788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sp>
        <p:nvSpPr>
          <p:cNvPr id="16" name="Rectangle 15">
            <a:extLst>
              <a:ext uri="{FF2B5EF4-FFF2-40B4-BE49-F238E27FC236}">
                <a16:creationId xmlns:a16="http://schemas.microsoft.com/office/drawing/2014/main" id="{0F5FCF3E-ED9C-D749-83DF-87B3BCE7011F}"/>
              </a:ext>
            </a:extLst>
          </p:cNvPr>
          <p:cNvSpPr/>
          <p:nvPr/>
        </p:nvSpPr>
        <p:spPr>
          <a:xfrm>
            <a:off x="2028005" y="1507958"/>
            <a:ext cx="4254171"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E3A2BFA8-8A37-034D-B5B1-ADC86B134A5F}"/>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038560"/>
            <a:ext cx="5733536" cy="911468"/>
          </a:xfrm>
        </p:spPr>
        <p:txBody>
          <a:bodyPr/>
          <a:lstStyle/>
          <a:p>
            <a:pPr>
              <a:lnSpc>
                <a:spcPts val="6080"/>
              </a:lnSpc>
            </a:pPr>
            <a:r>
              <a:rPr lang="en-US" sz="3800">
                <a:cs typeface="Arial"/>
              </a:rPr>
              <a:t>Enrollment made easy </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48640" y="3004149"/>
            <a:ext cx="4719638" cy="2186624"/>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Save the date</a:t>
            </a: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xx/xx/</a:t>
            </a:r>
            <a:r>
              <a:rPr kumimoji="0" lang="en-US" sz="2000" b="0" i="0" u="none" strike="noStrike" kern="1200" cap="none" spc="0" normalizeH="0" baseline="0" noProof="0" dirty="0" err="1">
                <a:ln>
                  <a:noFill/>
                </a:ln>
                <a:solidFill>
                  <a:srgbClr val="626362"/>
                </a:solidFill>
                <a:effectLst/>
                <a:uLnTx/>
                <a:uFillTx/>
                <a:latin typeface="Arial"/>
                <a:ea typeface="+mj-ea"/>
                <a:cs typeface="+mj-cs"/>
              </a:rPr>
              <a:t>xxxx</a:t>
            </a:r>
            <a:r>
              <a:rPr kumimoji="0" lang="en-US" sz="2000" b="0" i="0" u="none" strike="noStrike" kern="1200" cap="none" spc="0" normalizeH="0" baseline="0" noProof="0" dirty="0">
                <a:ln>
                  <a:noFill/>
                </a:ln>
                <a:solidFill>
                  <a:srgbClr val="626362"/>
                </a:solidFill>
                <a:effectLst/>
                <a:uLnTx/>
                <a:uFillTx/>
                <a:latin typeface="Arial"/>
                <a:ea typeface="+mj-ea"/>
                <a:cs typeface="+mj-cs"/>
              </a:rPr>
              <a:t> &gt;&gt;</a:t>
            </a: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Enroll here </a:t>
            </a:r>
            <a:endParaRPr kumimoji="0" lang="en-US" sz="2400" b="0" i="0" u="none" strike="noStrike" kern="1200" cap="none" spc="0" normalizeH="0" baseline="0" noProof="0" dirty="0">
              <a:ln>
                <a:noFill/>
              </a:ln>
              <a:solidFill>
                <a:srgbClr val="007A96"/>
              </a:solidFill>
              <a:effectLst/>
              <a:uLnTx/>
              <a:uFillTx/>
              <a:latin typeface="Arial"/>
              <a:ea typeface="+mj-ea"/>
              <a:cs typeface="Arial"/>
            </a:endParaRP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custom URL &gt;&gt;</a:t>
            </a:r>
          </a:p>
        </p:txBody>
      </p:sp>
    </p:spTree>
    <p:extLst>
      <p:ext uri="{BB962C8B-B14F-4D97-AF65-F5344CB8AC3E}">
        <p14:creationId xmlns:p14="http://schemas.microsoft.com/office/powerpoint/2010/main" val="25846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4EA8561D-1347-2E41-8D18-ED4F666C3D4D}"/>
              </a:ext>
            </a:extLst>
          </p:cNvPr>
          <p:cNvPicPr>
            <a:picLocks noChangeAspect="1"/>
          </p:cNvPicPr>
          <p:nvPr/>
        </p:nvPicPr>
        <p:blipFill rotWithShape="1">
          <a:blip r:embed="rId3">
            <a:extLst>
              <a:ext uri="{28A0092B-C50C-407E-A947-70E740481C1C}">
                <a14:useLocalDpi xmlns:a14="http://schemas.microsoft.com/office/drawing/2010/main" val="0"/>
              </a:ext>
            </a:extLst>
          </a:blip>
          <a:srcRect l="6476" t="10686" r="23950" b="9385"/>
          <a:stretch/>
        </p:blipFill>
        <p:spPr>
          <a:xfrm flipH="1">
            <a:off x="3261361" y="-1"/>
            <a:ext cx="8980908" cy="6873825"/>
          </a:xfrm>
          <a:prstGeom prst="rect">
            <a:avLst/>
          </a:prstGeom>
        </p:spPr>
      </p:pic>
      <p:sp>
        <p:nvSpPr>
          <p:cNvPr id="3" name="Slide Number Placeholder 2">
            <a:extLst>
              <a:ext uri="{FF2B5EF4-FFF2-40B4-BE49-F238E27FC236}">
                <a16:creationId xmlns:a16="http://schemas.microsoft.com/office/drawing/2014/main" id="{8D2040C7-C44E-714E-9E04-2ADDE14C3D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03691894-4167-684A-A788-8CF109C3DE21}"/>
              </a:ext>
            </a:extLst>
          </p:cNvPr>
          <p:cNvSpPr/>
          <p:nvPr/>
        </p:nvSpPr>
        <p:spPr>
          <a:xfrm>
            <a:off x="1732765"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2579C7D-65A7-2045-8D73-6DF15147E7FA}"/>
              </a:ext>
            </a:extLst>
          </p:cNvPr>
          <p:cNvSpPr/>
          <p:nvPr/>
        </p:nvSpPr>
        <p:spPr>
          <a:xfrm>
            <a:off x="2727943" y="0"/>
            <a:ext cx="4454675"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01A997E3-1597-174F-B7E3-6D898106E42E}"/>
              </a:ext>
            </a:extLst>
          </p:cNvPr>
          <p:cNvSpPr/>
          <p:nvPr/>
        </p:nvSpPr>
        <p:spPr>
          <a:xfrm>
            <a:off x="2987434" y="0"/>
            <a:ext cx="5061853" cy="6873824"/>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8" name="Title 2">
            <a:extLst>
              <a:ext uri="{FF2B5EF4-FFF2-40B4-BE49-F238E27FC236}">
                <a16:creationId xmlns:a16="http://schemas.microsoft.com/office/drawing/2014/main" id="{FF858FF3-9DC3-FD4B-951A-669DE9BAE8B8}"/>
              </a:ext>
            </a:extLst>
          </p:cNvPr>
          <p:cNvSpPr txBox="1">
            <a:spLocks/>
          </p:cNvSpPr>
          <p:nvPr/>
        </p:nvSpPr>
        <p:spPr>
          <a:xfrm>
            <a:off x="548639" y="1113845"/>
            <a:ext cx="5771573" cy="41696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On-the-go access and </a:t>
            </a:r>
            <a:r>
              <a:rPr lang="en-US" sz="2400" b="0" dirty="0">
                <a:solidFill>
                  <a:srgbClr val="626362"/>
                </a:solidFill>
                <a:latin typeface="Arial"/>
                <a:cs typeface="Arial"/>
              </a:rPr>
              <a:t>history</a:t>
            </a:r>
            <a:r>
              <a:rPr lang="en-US" sz="2400" b="0" baseline="30000" dirty="0">
                <a:solidFill>
                  <a:srgbClr val="626362"/>
                </a:solidFill>
                <a:latin typeface="Arial"/>
                <a:cs typeface="Arial"/>
              </a:rPr>
              <a:t>1</a:t>
            </a:r>
            <a:endParaRPr kumimoji="0" lang="en-US" sz="2400" b="0" i="0" u="none" strike="noStrike" kern="1200" cap="none" spc="0" normalizeH="0" baseline="30000" noProof="0" dirty="0">
              <a:ln>
                <a:noFill/>
              </a:ln>
              <a:solidFill>
                <a:srgbClr val="626362"/>
              </a:solidFill>
              <a:effectLst/>
              <a:uLnTx/>
              <a:uFillTx/>
              <a:latin typeface="Arial"/>
              <a:ea typeface="+mj-ea"/>
              <a:cs typeface="Arial"/>
            </a:endParaRP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Photo documentation</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Send payments and reimbursements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Manage debit card transactions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Initiate claims and view their status</a:t>
            </a:r>
          </a:p>
          <a:p>
            <a:pPr marL="457200" marR="0" lvl="0" indent="-457200" algn="l" defTabSz="609585" rtl="0" eaLnBrk="1" fontAlgn="auto" latinLnBrk="0" hangingPunct="1">
              <a:lnSpc>
                <a:spcPct val="13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Arial"/>
            </a:endParaRPr>
          </a:p>
        </p:txBody>
      </p:sp>
      <p:sp>
        <p:nvSpPr>
          <p:cNvPr id="11" name="Title 2">
            <a:extLst>
              <a:ext uri="{FF2B5EF4-FFF2-40B4-BE49-F238E27FC236}">
                <a16:creationId xmlns:a16="http://schemas.microsoft.com/office/drawing/2014/main" id="{632F96FD-51B1-A143-93D7-5B1D87092272}"/>
              </a:ext>
            </a:extLst>
          </p:cNvPr>
          <p:cNvSpPr txBox="1">
            <a:spLocks/>
          </p:cNvSpPr>
          <p:nvPr/>
        </p:nvSpPr>
        <p:spPr>
          <a:xfrm>
            <a:off x="548640" y="274320"/>
            <a:ext cx="6468402" cy="839525"/>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0" i="0" kern="1200">
                <a:solidFill>
                  <a:schemeClr val="tx2"/>
                </a:solidFill>
                <a:latin typeface="Oswald" panose="02000506000000020004" pitchFamily="2" charset="0"/>
                <a:ea typeface="+mj-ea"/>
                <a:cs typeface="+mj-cs"/>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592C82"/>
                </a:solidFill>
                <a:effectLst/>
                <a:uLnTx/>
                <a:uFillTx/>
                <a:latin typeface="Arial"/>
                <a:ea typeface="+mj-ea"/>
                <a:cs typeface="Arial"/>
              </a:rPr>
              <a:t>Go </a:t>
            </a:r>
            <a:r>
              <a:rPr lang="en-US" sz="3800" b="1" dirty="0">
                <a:solidFill>
                  <a:srgbClr val="592C82"/>
                </a:solidFill>
                <a:latin typeface="Arial"/>
                <a:cs typeface="Arial"/>
              </a:rPr>
              <a:t>mobile</a:t>
            </a:r>
            <a:endParaRPr lang="en-US" sz="3800" b="1" i="0" u="none" strike="noStrike" kern="1200" cap="none" spc="0" normalizeH="0" baseline="30000" noProof="0" dirty="0">
              <a:ln>
                <a:noFill/>
              </a:ln>
              <a:solidFill>
                <a:srgbClr val="592C82"/>
              </a:solidFill>
              <a:effectLst/>
              <a:uLnTx/>
              <a:uFillTx/>
              <a:latin typeface="Arial" panose="020B0604020202020204" pitchFamily="34" charset="0"/>
              <a:cs typeface="Arial"/>
            </a:endParaRPr>
          </a:p>
        </p:txBody>
      </p:sp>
      <p:sp>
        <p:nvSpPr>
          <p:cNvPr id="10" name="Title 2">
            <a:extLst>
              <a:ext uri="{FF2B5EF4-FFF2-40B4-BE49-F238E27FC236}">
                <a16:creationId xmlns:a16="http://schemas.microsoft.com/office/drawing/2014/main" id="{610F8358-9D33-564E-98B6-0FF1393E07CC}"/>
              </a:ext>
            </a:extLst>
          </p:cNvPr>
          <p:cNvSpPr txBox="1">
            <a:spLocks/>
          </p:cNvSpPr>
          <p:nvPr/>
        </p:nvSpPr>
        <p:spPr>
          <a:xfrm>
            <a:off x="548639" y="6302849"/>
            <a:ext cx="5120227"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Accounts must be activated via the HealthEquity website  in order to use the mobile app. </a:t>
            </a:r>
          </a:p>
        </p:txBody>
      </p:sp>
    </p:spTree>
    <p:extLst>
      <p:ext uri="{BB962C8B-B14F-4D97-AF65-F5344CB8AC3E}">
        <p14:creationId xmlns:p14="http://schemas.microsoft.com/office/powerpoint/2010/main" val="28350705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Lst>
          </p:cNvPr>
          <p:cNvSpPr/>
          <p:nvPr/>
        </p:nvSpPr>
        <p:spPr>
          <a:xfrm>
            <a:off x="478801" y="1279525"/>
            <a:ext cx="4254171"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598638-72C1-2A41-9FA7-2CFFEEBE386F}"/>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1973718"/>
            <a:ext cx="3556000" cy="899798"/>
          </a:xfrm>
        </p:spPr>
        <p:txBody>
          <a:bodyPr/>
          <a:lstStyle/>
          <a:p>
            <a:pPr>
              <a:lnSpc>
                <a:spcPts val="6080"/>
              </a:lnSpc>
            </a:pPr>
            <a:r>
              <a:rPr lang="en-US" sz="3800"/>
              <a:t>Questions?</a:t>
            </a:r>
          </a:p>
        </p:txBody>
      </p:sp>
      <p:sp>
        <p:nvSpPr>
          <p:cNvPr id="15" name="TextBox 14">
            <a:extLst>
              <a:ext uri="{FF2B5EF4-FFF2-40B4-BE49-F238E27FC236}">
                <a16:creationId xmlns:a16="http://schemas.microsoft.com/office/drawing/2014/main" id="{4FF7FB90-DD34-1041-8092-98C16D0A6A4B}"/>
              </a:ext>
            </a:extLst>
          </p:cNvPr>
          <p:cNvSpPr txBox="1"/>
          <p:nvPr/>
        </p:nvSpPr>
        <p:spPr>
          <a:xfrm>
            <a:off x="457200" y="2916380"/>
            <a:ext cx="5112984" cy="1687898"/>
          </a:xfrm>
          <a:prstGeom prst="rect">
            <a:avLst/>
          </a:prstGeom>
          <a:noFill/>
        </p:spPr>
        <p:txBody>
          <a:bodyPr wrap="square" rtlCol="0">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err="1">
                <a:ln>
                  <a:noFill/>
                </a:ln>
                <a:solidFill>
                  <a:srgbClr val="007A96"/>
                </a:solidFill>
                <a:effectLst/>
                <a:uLnTx/>
                <a:uFillTx/>
                <a:latin typeface="Arial"/>
                <a:ea typeface="+mn-ea"/>
                <a:cs typeface="+mn-cs"/>
              </a:rPr>
              <a:t>HealthEquity.com</a:t>
            </a:r>
            <a:r>
              <a:rPr kumimoji="0" lang="en-US" sz="2400" b="0" i="0" u="none" strike="noStrike" kern="1200" cap="none" spc="0" normalizeH="0" baseline="0" noProof="0" dirty="0">
                <a:ln>
                  <a:noFill/>
                </a:ln>
                <a:solidFill>
                  <a:srgbClr val="007A96"/>
                </a:solidFill>
                <a:effectLst/>
                <a:uLnTx/>
                <a:uFillTx/>
                <a:latin typeface="Arial"/>
                <a:ea typeface="+mn-ea"/>
                <a:cs typeface="+mn-cs"/>
              </a:rPr>
              <a:t>/Learn</a:t>
            </a:r>
          </a:p>
        </p:txBody>
      </p:sp>
    </p:spTree>
    <p:extLst>
      <p:ext uri="{BB962C8B-B14F-4D97-AF65-F5344CB8AC3E}">
        <p14:creationId xmlns:p14="http://schemas.microsoft.com/office/powerpoint/2010/main" val="12450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person, water, person, outdoor&#10;&#10;Description automatically generated">
            <a:extLst>
              <a:ext uri="{FF2B5EF4-FFF2-40B4-BE49-F238E27FC236}">
                <a16:creationId xmlns:a16="http://schemas.microsoft.com/office/drawing/2014/main" id="{15C30120-A084-F041-B57B-0800889A3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6455" y="0"/>
            <a:ext cx="8185546" cy="6858000"/>
          </a:xfrm>
          <a:prstGeom prst="rect">
            <a:avLst/>
          </a:prstGeom>
        </p:spPr>
      </p:pic>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750C81D2-FAD0-F741-8E2E-A442C4C3E09B}"/>
              </a:ext>
            </a:extLst>
          </p:cNvPr>
          <p:cNvSpPr/>
          <p:nvPr/>
        </p:nvSpPr>
        <p:spPr>
          <a:xfrm>
            <a:off x="1088622" y="1562491"/>
            <a:ext cx="4254171"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6461E32D-AAC7-AD44-8515-64E146F0C508}"/>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203F35C0-3D78-4141-8958-F9CCB078C72D}"/>
              </a:ext>
            </a:extLst>
          </p:cNvPr>
          <p:cNvSpPr txBox="1"/>
          <p:nvPr/>
        </p:nvSpPr>
        <p:spPr>
          <a:xfrm>
            <a:off x="548640" y="3016817"/>
            <a:ext cx="4368174" cy="13356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Members who contribute the max </a:t>
            </a:r>
            <a:br>
              <a:rPr lang="en-US" sz="2000" b="0" i="0" u="none" strike="noStrike" kern="1200" cap="none" spc="0" normalizeH="0" baseline="0" noProof="0" dirty="0">
                <a:ln>
                  <a:noFill/>
                </a:ln>
                <a:effectLst/>
                <a:uLnTx/>
                <a:uFillTx/>
                <a:latin typeface="Arial"/>
              </a:rPr>
            </a:br>
            <a:r>
              <a:rPr kumimoji="0" lang="en-US" sz="2000" b="0" i="0" u="none" strike="noStrike" kern="1200" cap="none" spc="0" normalizeH="0" baseline="0" noProof="0" dirty="0">
                <a:ln>
                  <a:noFill/>
                </a:ln>
                <a:solidFill>
                  <a:srgbClr val="626362"/>
                </a:solidFill>
                <a:effectLst/>
                <a:uLnTx/>
                <a:uFillTx/>
                <a:latin typeface="Arial"/>
                <a:ea typeface="+mn-ea"/>
                <a:cs typeface="+mn-cs"/>
              </a:rPr>
              <a:t>to their FSA can save $</a:t>
            </a:r>
            <a:r>
              <a:rPr lang="en-US" sz="2000" dirty="0">
                <a:solidFill>
                  <a:srgbClr val="626362"/>
                </a:solidFill>
                <a:latin typeface="Arial"/>
              </a:rPr>
              <a:t>600</a:t>
            </a:r>
            <a:r>
              <a:rPr kumimoji="0" lang="en-US" sz="2000" b="0" i="0" u="none" strike="noStrike" kern="1200" cap="none" spc="0" normalizeH="0" baseline="0" noProof="0" dirty="0">
                <a:ln>
                  <a:noFill/>
                </a:ln>
                <a:solidFill>
                  <a:srgbClr val="626362"/>
                </a:solidFill>
                <a:effectLst/>
                <a:uLnTx/>
                <a:uFillTx/>
                <a:latin typeface="Arial"/>
                <a:ea typeface="+mn-ea"/>
                <a:cs typeface="+mn-cs"/>
              </a:rPr>
              <a:t>+ each year* on eligible medical expenses.</a:t>
            </a: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109135"/>
            <a:ext cx="5733536" cy="911468"/>
          </a:xfrm>
        </p:spPr>
        <p:txBody>
          <a:bodyPr/>
          <a:lstStyle/>
          <a:p>
            <a:pPr>
              <a:lnSpc>
                <a:spcPts val="6080"/>
              </a:lnSpc>
            </a:pPr>
            <a:r>
              <a:rPr lang="en-US" sz="3800" dirty="0"/>
              <a:t>Save $600+</a:t>
            </a:r>
          </a:p>
        </p:txBody>
      </p:sp>
      <p:sp>
        <p:nvSpPr>
          <p:cNvPr id="11" name="Title 2">
            <a:extLst>
              <a:ext uri="{FF2B5EF4-FFF2-40B4-BE49-F238E27FC236}">
                <a16:creationId xmlns:a16="http://schemas.microsoft.com/office/drawing/2014/main" id="{4D331B17-29FC-DC4F-90F3-717A851E0FCF}"/>
              </a:ext>
            </a:extLst>
          </p:cNvPr>
          <p:cNvSpPr txBox="1">
            <a:spLocks/>
          </p:cNvSpPr>
          <p:nvPr/>
        </p:nvSpPr>
        <p:spPr>
          <a:xfrm>
            <a:off x="548640" y="5923331"/>
            <a:ext cx="3457814" cy="73866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a:cs typeface="Arial"/>
              </a:rPr>
              <a:t>*The example used is for illustrative purposes only; actual savings may vary. Estimated savings are based on an assumed combined federal and state income tax bracket of </a:t>
            </a:r>
            <a:r>
              <a:rPr lang="en-US" sz="800" b="0" dirty="0">
                <a:solidFill>
                  <a:schemeClr val="bg1">
                    <a:lumMod val="50000"/>
                  </a:schemeClr>
                </a:solidFill>
                <a:latin typeface="Arial"/>
                <a:cs typeface="Arial"/>
              </a:rPr>
              <a:t>20</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 Actual savings will depend on your taxable income and tax status.</a:t>
            </a:r>
            <a:endParaRPr lang="en-US" sz="800" b="0" i="0" u="none" strike="noStrike" kern="1200" cap="none" spc="0" normalizeH="0" baseline="0" noProof="0" dirty="0">
              <a:ln>
                <a:noFill/>
              </a:ln>
              <a:solidFill>
                <a:schemeClr val="bg1">
                  <a:lumMod val="50000"/>
                </a:schemeClr>
              </a:solidFill>
              <a:effectLst/>
              <a:uLnTx/>
              <a:uFillTx/>
              <a:latin typeface="Arial"/>
              <a:cs typeface="Arial"/>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298267" cy="911468"/>
          </a:xfrm>
        </p:spPr>
        <p:txBody>
          <a:bodyPr/>
          <a:lstStyle/>
          <a:p>
            <a:pPr>
              <a:lnSpc>
                <a:spcPts val="6080"/>
              </a:lnSpc>
            </a:pPr>
            <a:r>
              <a:rPr lang="en-US" sz="3800" dirty="0"/>
              <a:t>Why choose an FSA?</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60485" y="1295512"/>
            <a:ext cx="5661799" cy="1958045"/>
            <a:chOff x="60560" y="1057922"/>
            <a:chExt cx="5661799" cy="1743134"/>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5661799" cy="1743134"/>
              <a:chOff x="-14321" y="1503347"/>
              <a:chExt cx="5661799" cy="1743134"/>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2" y="1625930"/>
                <a:ext cx="4513376" cy="1620551"/>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you contribute to your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FSA is 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you could potentially save </a:t>
                </a:r>
                <a:r>
                  <a:rPr lang="en-US" sz="1700" dirty="0">
                    <a:solidFill>
                      <a:srgbClr val="626362"/>
                    </a:solidFill>
                    <a:latin typeface="Arial"/>
                  </a:rPr>
                  <a:t>20</a:t>
                </a:r>
                <a:r>
                  <a:rPr kumimoji="0" lang="en-US" sz="1700" b="0" i="0" u="none" strike="noStrike" kern="1200" cap="none" spc="0" normalizeH="0" baseline="0" noProof="0" dirty="0">
                    <a:ln>
                      <a:noFill/>
                    </a:ln>
                    <a:solidFill>
                      <a:srgbClr val="626362"/>
                    </a:solidFill>
                    <a:effectLst/>
                    <a:uLnTx/>
                    <a:uFillTx/>
                    <a:latin typeface="Arial"/>
                    <a:ea typeface="+mn-ea"/>
                    <a:cs typeface="+mn-cs"/>
                  </a:rPr>
                  <a:t> percent or more on qualified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DC10F25-A3E4-9348-90C1-58E11D2CF630}"/>
              </a:ext>
            </a:extLst>
          </p:cNvPr>
          <p:cNvGrpSpPr/>
          <p:nvPr/>
        </p:nvGrpSpPr>
        <p:grpSpPr>
          <a:xfrm>
            <a:off x="6095998" y="3685706"/>
            <a:ext cx="5179031" cy="2897974"/>
            <a:chOff x="60560" y="1057922"/>
            <a:chExt cx="5179031" cy="2897974"/>
          </a:xfrm>
        </p:grpSpPr>
        <p:grpSp>
          <p:nvGrpSpPr>
            <p:cNvPr id="45" name="Group 44">
              <a:extLst>
                <a:ext uri="{FF2B5EF4-FFF2-40B4-BE49-F238E27FC236}">
                  <a16:creationId xmlns:a16="http://schemas.microsoft.com/office/drawing/2014/main" id="{A9D7CAD9-66AA-E24F-AF49-47F7900CC890}"/>
                </a:ext>
              </a:extLst>
            </p:cNvPr>
            <p:cNvGrpSpPr/>
            <p:nvPr/>
          </p:nvGrpSpPr>
          <p:grpSpPr>
            <a:xfrm>
              <a:off x="60560" y="1057922"/>
              <a:ext cx="5179031" cy="2897974"/>
              <a:chOff x="-14321" y="1503347"/>
              <a:chExt cx="5179031" cy="2897974"/>
            </a:xfrm>
          </p:grpSpPr>
          <p:sp>
            <p:nvSpPr>
              <p:cNvPr id="47" name="Title 2">
                <a:extLst>
                  <a:ext uri="{FF2B5EF4-FFF2-40B4-BE49-F238E27FC236}">
                    <a16:creationId xmlns:a16="http://schemas.microsoft.com/office/drawing/2014/main" id="{DD2B0E87-E225-3847-A613-B3C20FE68F3C}"/>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4</a:t>
                </a:r>
              </a:p>
            </p:txBody>
          </p:sp>
          <p:sp>
            <p:nvSpPr>
              <p:cNvPr id="48" name="TextBox 47">
                <a:extLst>
                  <a:ext uri="{FF2B5EF4-FFF2-40B4-BE49-F238E27FC236}">
                    <a16:creationId xmlns:a16="http://schemas.microsoft.com/office/drawing/2014/main" id="{53A4AEDF-F4B5-D043-A4FE-BA13AD6FC970}"/>
                  </a:ext>
                </a:extLst>
              </p:cNvPr>
              <p:cNvSpPr txBox="1"/>
              <p:nvPr/>
            </p:nvSpPr>
            <p:spPr>
              <a:xfrm>
                <a:off x="1134102" y="1625931"/>
                <a:ext cx="4030608" cy="277539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Spend beyond the doctor</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Your FSA dollars can help pay for thousands of eligible medical expenses, including over-the-counter meds and menstrual care products.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p>
            </p:txBody>
          </p:sp>
        </p:grpSp>
        <p:cxnSp>
          <p:nvCxnSpPr>
            <p:cNvPr id="46" name="Straight Connector 45">
              <a:extLst>
                <a:ext uri="{FF2B5EF4-FFF2-40B4-BE49-F238E27FC236}">
                  <a16:creationId xmlns:a16="http://schemas.microsoft.com/office/drawing/2014/main" id="{19149C7C-AC67-D242-A733-7E0563573675}"/>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D3A3FCA-B28B-8849-BAE8-A3970C763F0A}"/>
              </a:ext>
            </a:extLst>
          </p:cNvPr>
          <p:cNvGrpSpPr/>
          <p:nvPr/>
        </p:nvGrpSpPr>
        <p:grpSpPr>
          <a:xfrm>
            <a:off x="360485" y="3685706"/>
            <a:ext cx="5179031" cy="1942934"/>
            <a:chOff x="60560" y="1057922"/>
            <a:chExt cx="5179031" cy="1942934"/>
          </a:xfrm>
        </p:grpSpPr>
        <p:grpSp>
          <p:nvGrpSpPr>
            <p:cNvPr id="49" name="Group 48">
              <a:extLst>
                <a:ext uri="{FF2B5EF4-FFF2-40B4-BE49-F238E27FC236}">
                  <a16:creationId xmlns:a16="http://schemas.microsoft.com/office/drawing/2014/main" id="{AD6AA6F2-9EDA-124F-935A-AF993274E34D}"/>
                </a:ext>
              </a:extLst>
            </p:cNvPr>
            <p:cNvGrpSpPr/>
            <p:nvPr/>
          </p:nvGrpSpPr>
          <p:grpSpPr>
            <a:xfrm>
              <a:off x="60560" y="1057922"/>
              <a:ext cx="5179031" cy="1942934"/>
              <a:chOff x="-14321" y="1503347"/>
              <a:chExt cx="5179031" cy="1942934"/>
            </a:xfrm>
          </p:grpSpPr>
          <p:sp>
            <p:nvSpPr>
              <p:cNvPr id="51" name="Title 2">
                <a:extLst>
                  <a:ext uri="{FF2B5EF4-FFF2-40B4-BE49-F238E27FC236}">
                    <a16:creationId xmlns:a16="http://schemas.microsoft.com/office/drawing/2014/main" id="{B5996B28-9CA7-C145-91CD-9E3E788C907E}"/>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52" name="TextBox 51">
                <a:extLst>
                  <a:ext uri="{FF2B5EF4-FFF2-40B4-BE49-F238E27FC236}">
                    <a16:creationId xmlns:a16="http://schemas.microsoft.com/office/drawing/2014/main" id="{9E19C7E5-EC10-7340-BE77-78BAB33C9F17}"/>
                  </a:ext>
                </a:extLst>
              </p:cNvPr>
              <p:cNvSpPr txBox="1"/>
              <p:nvPr/>
            </p:nvSpPr>
            <p:spPr>
              <a:xfrm>
                <a:off x="1134102" y="1625931"/>
                <a:ext cx="4030608" cy="182035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Simple saving and spending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payroll contributions along with  easy-to-use payment options make managing your account convenient and hassle-free. </a:t>
                </a:r>
              </a:p>
            </p:txBody>
          </p:sp>
        </p:grpSp>
        <p:cxnSp>
          <p:nvCxnSpPr>
            <p:cNvPr id="50" name="Straight Connector 49">
              <a:extLst>
                <a:ext uri="{FF2B5EF4-FFF2-40B4-BE49-F238E27FC236}">
                  <a16:creationId xmlns:a16="http://schemas.microsoft.com/office/drawing/2014/main" id="{18463E6F-E5E7-EA4E-8C52-AECCC0EEC5A3}"/>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B732228F-1B14-D141-A706-0E12300ADCF0}"/>
              </a:ext>
            </a:extLst>
          </p:cNvPr>
          <p:cNvGrpSpPr/>
          <p:nvPr/>
        </p:nvGrpSpPr>
        <p:grpSpPr>
          <a:xfrm>
            <a:off x="6105301" y="1295512"/>
            <a:ext cx="5661799" cy="1927530"/>
            <a:chOff x="60560" y="1057922"/>
            <a:chExt cx="5661799" cy="1715968"/>
          </a:xfrm>
        </p:grpSpPr>
        <p:grpSp>
          <p:nvGrpSpPr>
            <p:cNvPr id="54" name="Group 53">
              <a:extLst>
                <a:ext uri="{FF2B5EF4-FFF2-40B4-BE49-F238E27FC236}">
                  <a16:creationId xmlns:a16="http://schemas.microsoft.com/office/drawing/2014/main" id="{EAA4E2CB-F78A-E144-AEDD-FEE6C7187346}"/>
                </a:ext>
              </a:extLst>
            </p:cNvPr>
            <p:cNvGrpSpPr/>
            <p:nvPr/>
          </p:nvGrpSpPr>
          <p:grpSpPr>
            <a:xfrm>
              <a:off x="60560" y="1057922"/>
              <a:ext cx="5661799" cy="1715967"/>
              <a:chOff x="-14321" y="1503347"/>
              <a:chExt cx="5661799" cy="1715967"/>
            </a:xfrm>
          </p:grpSpPr>
          <p:sp>
            <p:nvSpPr>
              <p:cNvPr id="56" name="Title 2">
                <a:extLst>
                  <a:ext uri="{FF2B5EF4-FFF2-40B4-BE49-F238E27FC236}">
                    <a16:creationId xmlns:a16="http://schemas.microsoft.com/office/drawing/2014/main" id="{B361760E-44B7-DD4A-8275-40906174D871}"/>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57" name="TextBox 56">
                <a:extLst>
                  <a:ext uri="{FF2B5EF4-FFF2-40B4-BE49-F238E27FC236}">
                    <a16:creationId xmlns:a16="http://schemas.microsoft.com/office/drawing/2014/main" id="{5DA16D48-E903-7847-A258-3CF2E9C190D8}"/>
                  </a:ext>
                </a:extLst>
              </p:cNvPr>
              <p:cNvSpPr txBox="1"/>
              <p:nvPr/>
            </p:nvSpPr>
            <p:spPr>
              <a:xfrm>
                <a:off x="1134102" y="1625930"/>
                <a:ext cx="4513376" cy="159338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Get your money right away </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You’ll have access to the entire elected amount on the first day of the plan year.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That means you can spend now and contribute later.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55" name="Straight Connector 54">
              <a:extLst>
                <a:ext uri="{FF2B5EF4-FFF2-40B4-BE49-F238E27FC236}">
                  <a16:creationId xmlns:a16="http://schemas.microsoft.com/office/drawing/2014/main" id="{C22936B3-1A3A-2E40-9F5A-2EF9B5D5C9FF}"/>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1788C1C-DF7C-B24E-857F-8F4D715F773A}"/>
              </a:ext>
            </a:extLst>
          </p:cNvPr>
          <p:cNvSpPr txBox="1">
            <a:spLocks/>
          </p:cNvSpPr>
          <p:nvPr/>
        </p:nvSpPr>
        <p:spPr>
          <a:xfrm>
            <a:off x="390649" y="6056628"/>
            <a:ext cx="11429304" cy="751488"/>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2</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Based on average federal income and payroll taxes. Estimate for illustrative purposes only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3</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a:p>
            <a:pPr marL="0" marR="0" lvl="0" indent="0" algn="l" defTabSz="457200" rtl="0" eaLnBrk="1" fontAlgn="auto" latinLnBrk="0" hangingPunct="1">
              <a:lnSpc>
                <a:spcPct val="100000"/>
              </a:lnSpc>
              <a:spcBef>
                <a:spcPct val="0"/>
              </a:spcBef>
              <a:spcAft>
                <a:spcPts val="133"/>
              </a:spcAft>
              <a:buClrTx/>
              <a:buSzTx/>
              <a:buFontTx/>
              <a:buNone/>
              <a:tabLst/>
              <a:defRPr/>
            </a:pPr>
            <a:endPar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extLst>
              <p:ext uri="{D42A27DB-BD31-4B8C-83A1-F6EECF244321}">
                <p14:modId xmlns:p14="http://schemas.microsoft.com/office/powerpoint/2010/main" val="2110832313"/>
              </p:ext>
            </p:extLst>
          </p:nvPr>
        </p:nvGraphicFramePr>
        <p:xfrm>
          <a:off x="2608883" y="2036367"/>
          <a:ext cx="6669008" cy="2140381"/>
        </p:xfrm>
        <a:graphic>
          <a:graphicData uri="http://schemas.openxmlformats.org/drawingml/2006/table">
            <a:tbl>
              <a:tblPr firstRow="1" bandRow="1">
                <a:tableStyleId>{5C22544A-7EE6-4342-B048-85BDC9FD1C3A}</a:tableStyleId>
              </a:tblPr>
              <a:tblGrid>
                <a:gridCol w="3325965">
                  <a:extLst>
                    <a:ext uri="{9D8B030D-6E8A-4147-A177-3AD203B41FA5}">
                      <a16:colId xmlns:a16="http://schemas.microsoft.com/office/drawing/2014/main" val="1965431758"/>
                    </a:ext>
                  </a:extLst>
                </a:gridCol>
                <a:gridCol w="3343043">
                  <a:extLst>
                    <a:ext uri="{9D8B030D-6E8A-4147-A177-3AD203B41FA5}">
                      <a16:colId xmlns:a16="http://schemas.microsoft.com/office/drawing/2014/main" val="766925907"/>
                    </a:ext>
                  </a:extLst>
                </a:gridCol>
              </a:tblGrid>
              <a:tr h="0">
                <a:tc>
                  <a:txBody>
                    <a:bodyPr/>
                    <a:lstStyle/>
                    <a:p>
                      <a:r>
                        <a:rPr lang="en-US" sz="2200" b="0" i="0" dirty="0">
                          <a:latin typeface="+mn-lt"/>
                        </a:rPr>
                        <a:t>Contribution limit</a:t>
                      </a:r>
                    </a:p>
                  </a:txBody>
                  <a:tcPr marL="310097" marR="310097" marT="310097" marB="310097" anchor="ctr">
                    <a:lnB w="12700" cap="flat" cmpd="sng" algn="ctr">
                      <a:solidFill>
                        <a:schemeClr val="bg2"/>
                      </a:solidFill>
                      <a:prstDash val="solid"/>
                      <a:round/>
                      <a:headEnd type="none" w="med" len="med"/>
                      <a:tailEnd type="none" w="med" len="med"/>
                    </a:lnB>
                  </a:tcPr>
                </a:tc>
                <a:tc>
                  <a:txBody>
                    <a:bodyPr/>
                    <a:lstStyle/>
                    <a:p>
                      <a:r>
                        <a:rPr lang="en-US" sz="2200" b="0" i="0" dirty="0">
                          <a:latin typeface="+mn-lt"/>
                        </a:rPr>
                        <a:t>Tax savings*</a:t>
                      </a:r>
                    </a:p>
                  </a:txBody>
                  <a:tcPr marL="310097" marR="310097" marT="310097" marB="310097"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184907">
                <a:tc>
                  <a:txBody>
                    <a:bodyPr/>
                    <a:lstStyle/>
                    <a:p>
                      <a:r>
                        <a:rPr lang="en-US" sz="2800" b="0" i="0" dirty="0">
                          <a:latin typeface="+mn-lt"/>
                        </a:rPr>
                        <a:t>$3,050</a:t>
                      </a:r>
                      <a:endParaRPr lang="en-US" dirty="0"/>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2800" b="1" i="0" dirty="0">
                          <a:solidFill>
                            <a:schemeClr val="accent2">
                              <a:lumMod val="75000"/>
                            </a:schemeClr>
                          </a:solidFill>
                          <a:latin typeface="+mn-lt"/>
                        </a:rPr>
                        <a:t>$610</a:t>
                      </a:r>
                      <a:endParaRPr lang="en-US" dirty="0">
                        <a:solidFill>
                          <a:schemeClr val="accent2">
                            <a:lumMod val="75000"/>
                          </a:schemeClr>
                        </a:solidFill>
                      </a:endParaRP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9" name="Title 2">
            <a:extLst>
              <a:ext uri="{FF2B5EF4-FFF2-40B4-BE49-F238E27FC236}">
                <a16:creationId xmlns:a16="http://schemas.microsoft.com/office/drawing/2014/main" id="{2DF5819C-4F99-D245-AF6E-7636E76F218E}"/>
              </a:ext>
            </a:extLst>
          </p:cNvPr>
          <p:cNvSpPr txBox="1">
            <a:spLocks/>
          </p:cNvSpPr>
          <p:nvPr/>
        </p:nvSpPr>
        <p:spPr>
          <a:xfrm>
            <a:off x="0" y="274320"/>
            <a:ext cx="12192000" cy="830997"/>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a:ln>
                  <a:noFill/>
                </a:ln>
                <a:solidFill>
                  <a:srgbClr val="592C82"/>
                </a:solidFill>
                <a:effectLst/>
                <a:uLnTx/>
                <a:uFillTx/>
                <a:latin typeface="Arial"/>
                <a:ea typeface="+mj-ea"/>
                <a:cs typeface="+mj-cs"/>
              </a:rPr>
              <a:t>The more you contribute – the more you save</a:t>
            </a:r>
          </a:p>
        </p:txBody>
      </p:sp>
      <p:sp>
        <p:nvSpPr>
          <p:cNvPr id="7" name="Title 2">
            <a:extLst>
              <a:ext uri="{FF2B5EF4-FFF2-40B4-BE49-F238E27FC236}">
                <a16:creationId xmlns:a16="http://schemas.microsoft.com/office/drawing/2014/main" id="{CAB85E96-8E26-2C48-8B15-9A655307AC07}"/>
              </a:ext>
            </a:extLst>
          </p:cNvPr>
          <p:cNvSpPr txBox="1">
            <a:spLocks/>
          </p:cNvSpPr>
          <p:nvPr/>
        </p:nvSpPr>
        <p:spPr>
          <a:xfrm>
            <a:off x="2608883" y="1477334"/>
            <a:ext cx="6669008" cy="553998"/>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609585">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IRS Contribution Limits</a:t>
            </a:r>
            <a:r>
              <a:rPr lang="en-US" sz="2000" b="0" dirty="0">
                <a:solidFill>
                  <a:srgbClr val="626362"/>
                </a:solidFill>
                <a:latin typeface="Arial"/>
              </a:rPr>
              <a:t> for 2023</a:t>
            </a:r>
            <a:endParaRPr kumimoji="0" lang="en-US" sz="2000" b="0" i="0" u="none" strike="noStrike" kern="1200" cap="none" spc="0" normalizeH="0" baseline="0" noProof="0" dirty="0">
              <a:ln>
                <a:noFill/>
              </a:ln>
              <a:solidFill>
                <a:srgbClr val="626362"/>
              </a:solidFill>
              <a:effectLst/>
              <a:uLnTx/>
              <a:uFillTx/>
              <a:latin typeface="Arial"/>
              <a:ea typeface="+mj-ea"/>
              <a:cs typeface="+mj-cs"/>
            </a:endParaRPr>
          </a:p>
        </p:txBody>
      </p:sp>
      <p:sp>
        <p:nvSpPr>
          <p:cNvPr id="10" name="Title 2">
            <a:extLst>
              <a:ext uri="{FF2B5EF4-FFF2-40B4-BE49-F238E27FC236}">
                <a16:creationId xmlns:a16="http://schemas.microsoft.com/office/drawing/2014/main" id="{58689251-B2C7-1D43-A046-4C2020636771}"/>
              </a:ext>
            </a:extLst>
          </p:cNvPr>
          <p:cNvSpPr txBox="1">
            <a:spLocks/>
          </p:cNvSpPr>
          <p:nvPr/>
        </p:nvSpPr>
        <p:spPr>
          <a:xfrm>
            <a:off x="2608883" y="4317337"/>
            <a:ext cx="6669008"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kumimoji="0" lang="en-US" sz="800" b="0" i="0" u="none" strike="noStrike" kern="1200" cap="none" spc="0" normalizeH="0" baseline="0" noProof="0" dirty="0">
                <a:ln>
                  <a:noFill/>
                </a:ln>
                <a:solidFill>
                  <a:schemeClr val="accent6"/>
                </a:solidFill>
                <a:effectLst/>
                <a:uLnTx/>
                <a:uFillTx/>
                <a:latin typeface="Arial"/>
                <a:cs typeface="Arial"/>
              </a:rPr>
              <a:t>*Estimated savings are based on assumed combined state and federal income tax bracket of </a:t>
            </a:r>
            <a:r>
              <a:rPr lang="en-US" sz="800" b="0" dirty="0">
                <a:solidFill>
                  <a:schemeClr val="accent6"/>
                </a:solidFill>
                <a:latin typeface="Arial"/>
                <a:cs typeface="Arial"/>
              </a:rPr>
              <a:t>20</a:t>
            </a:r>
            <a:r>
              <a:rPr kumimoji="0" lang="en-US" sz="800" b="0" i="0" u="none" strike="noStrike" kern="1200" cap="none" spc="0" normalizeH="0" baseline="0" noProof="0" dirty="0">
                <a:ln>
                  <a:noFill/>
                </a:ln>
                <a:solidFill>
                  <a:schemeClr val="accent6"/>
                </a:solidFill>
                <a:effectLst/>
                <a:uLnTx/>
                <a:uFillTx/>
                <a:latin typeface="Arial"/>
                <a:cs typeface="Arial"/>
              </a:rPr>
              <a:t>%.. Actual savings will depend on your taxable income and tax status. Example for illustrative purposes only.</a:t>
            </a:r>
            <a:r>
              <a:rPr lang="en-US" sz="800" b="0" dirty="0">
                <a:solidFill>
                  <a:schemeClr val="accent6"/>
                </a:solidFill>
                <a:latin typeface="Arial"/>
                <a:cs typeface="Arial"/>
              </a:rPr>
              <a:t> </a:t>
            </a:r>
            <a:endParaRPr lang="en-US" sz="8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183055"/>
            <a:ext cx="11656520" cy="4726678"/>
            <a:chOff x="542822" y="476055"/>
            <a:chExt cx="11656520" cy="4726678"/>
          </a:xfrm>
        </p:grpSpPr>
        <p:sp>
          <p:nvSpPr>
            <p:cNvPr id="8" name="Rectangle 7">
              <a:extLst>
                <a:ext uri="{FF2B5EF4-FFF2-40B4-BE49-F238E27FC236}">
                  <a16:creationId xmlns:a16="http://schemas.microsoft.com/office/drawing/2014/main" id="{4925D1A2-B79C-6942-B09D-AFDD378EA542}"/>
                </a:ext>
              </a:extLst>
            </p:cNvPr>
            <p:cNvSpPr/>
            <p:nvPr/>
          </p:nvSpPr>
          <p:spPr>
            <a:xfrm>
              <a:off x="6103342" y="476055"/>
              <a:ext cx="6096000" cy="47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476055"/>
              <a:ext cx="4956106" cy="3889721"/>
              <a:chOff x="542822" y="476055"/>
              <a:chExt cx="4956106" cy="3889721"/>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311735"/>
                <a:ext cx="4950288" cy="3054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these expenses are eligible</a:t>
                </a:r>
                <a:b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to be purchased with FSA funds?</a:t>
                </a:r>
              </a:p>
            </p:txBody>
          </p:sp>
          <p:sp>
            <p:nvSpPr>
              <p:cNvPr id="11" name="Oval 10">
                <a:extLst>
                  <a:ext uri="{FF2B5EF4-FFF2-40B4-BE49-F238E27FC236}">
                    <a16:creationId xmlns:a16="http://schemas.microsoft.com/office/drawing/2014/main" id="{4084D5F9-C120-C245-A8A6-B4DD72C6A66B}"/>
                  </a:ext>
                </a:extLst>
              </p:cNvPr>
              <p:cNvSpPr/>
              <p:nvPr/>
            </p:nvSpPr>
            <p:spPr>
              <a:xfrm>
                <a:off x="542822" y="476055"/>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719919" y="1392205"/>
              <a:ext cx="497424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LASIK surgery</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 </a:t>
              </a:r>
              <a:r>
                <a:rPr kumimoji="0" lang="en-US" sz="11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(primary use to prevent COVID-19 spread)</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Over-the-counter medication </a:t>
              </a:r>
            </a:p>
          </p:txBody>
        </p:sp>
      </p:gr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138894"/>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15A16E-EF2A-BF4D-A3A6-68478CA94E0D}"/>
              </a:ext>
            </a:extLst>
          </p:cNvPr>
          <p:cNvSpPr txBox="1">
            <a:spLocks noGrp="1"/>
          </p:cNvSpPr>
          <p:nvPr>
            <p:ph type="title" idx="4294967295"/>
          </p:nvPr>
        </p:nvSpPr>
        <p:spPr>
          <a:xfrm>
            <a:off x="0" y="365761"/>
            <a:ext cx="12192000" cy="79585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70">
              <a:lnSpc>
                <a:spcPts val="5680"/>
              </a:lnSpc>
              <a:spcBef>
                <a:spcPts val="2400"/>
              </a:spcBef>
              <a:spcAft>
                <a:spcPts val="1600"/>
              </a:spcAft>
              <a:defRPr/>
            </a:pPr>
            <a:r>
              <a:rPr lang="en-US" sz="4267" dirty="0">
                <a:solidFill>
                  <a:srgbClr val="592C82"/>
                </a:solidFill>
                <a:latin typeface="Arial" panose="020B0604020202020204" pitchFamily="34" charset="0"/>
                <a:ea typeface="+mn-ea"/>
                <a:cs typeface="Arial" panose="020B0604020202020204" pitchFamily="34" charset="0"/>
              </a:rPr>
              <a:t>Save on FSA eligible expenses</a:t>
            </a:r>
          </a:p>
        </p:txBody>
      </p:sp>
      <p:pic>
        <p:nvPicPr>
          <p:cNvPr id="44" name="Content Placeholder 14">
            <a:extLst>
              <a:ext uri="{FF2B5EF4-FFF2-40B4-BE49-F238E27FC236}">
                <a16:creationId xmlns:a16="http://schemas.microsoft.com/office/drawing/2014/main" id="{560C4D6C-4D42-CD4E-9AD3-69B280D58037}"/>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97665" y="1540881"/>
            <a:ext cx="738460" cy="785496"/>
          </a:xfrm>
          <a:prstGeom prst="rect">
            <a:avLst/>
          </a:prstGeom>
        </p:spPr>
      </p:pic>
      <p:sp>
        <p:nvSpPr>
          <p:cNvPr id="43" name="Title 2">
            <a:extLst>
              <a:ext uri="{FF2B5EF4-FFF2-40B4-BE49-F238E27FC236}">
                <a16:creationId xmlns:a16="http://schemas.microsoft.com/office/drawing/2014/main" id="{310F9ACD-F2EC-3742-8CDA-7F49936391A7}"/>
              </a:ext>
            </a:extLst>
          </p:cNvPr>
          <p:cNvSpPr txBox="1">
            <a:spLocks/>
          </p:cNvSpPr>
          <p:nvPr/>
        </p:nvSpPr>
        <p:spPr>
          <a:xfrm>
            <a:off x="1447001"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Medical care </a:t>
            </a:r>
          </a:p>
        </p:txBody>
      </p:sp>
      <p:sp>
        <p:nvSpPr>
          <p:cNvPr id="45" name="Content Placeholder 3">
            <a:extLst>
              <a:ext uri="{FF2B5EF4-FFF2-40B4-BE49-F238E27FC236}">
                <a16:creationId xmlns:a16="http://schemas.microsoft.com/office/drawing/2014/main" id="{E0828B3B-D562-B24E-8416-A2187634F494}"/>
              </a:ext>
            </a:extLst>
          </p:cNvPr>
          <p:cNvSpPr txBox="1">
            <a:spLocks/>
          </p:cNvSpPr>
          <p:nvPr/>
        </p:nvSpPr>
        <p:spPr>
          <a:xfrm>
            <a:off x="1447003"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Doctor visits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Hospital services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Prescriptions</a:t>
            </a:r>
          </a:p>
        </p:txBody>
      </p:sp>
      <p:pic>
        <p:nvPicPr>
          <p:cNvPr id="80" name="Content Placeholder 14">
            <a:extLst>
              <a:ext uri="{FF2B5EF4-FFF2-40B4-BE49-F238E27FC236}">
                <a16:creationId xmlns:a16="http://schemas.microsoft.com/office/drawing/2014/main" id="{029F0FCF-D79C-314B-9881-713741CEC74F}"/>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4244052" y="1257964"/>
            <a:ext cx="981168" cy="1005697"/>
          </a:xfrm>
          <a:prstGeom prst="rect">
            <a:avLst/>
          </a:prstGeom>
        </p:spPr>
      </p:pic>
      <p:sp>
        <p:nvSpPr>
          <p:cNvPr id="79" name="Title 2">
            <a:extLst>
              <a:ext uri="{FF2B5EF4-FFF2-40B4-BE49-F238E27FC236}">
                <a16:creationId xmlns:a16="http://schemas.microsoft.com/office/drawing/2014/main" id="{D8A29E5A-301E-F946-A50F-4A70DA45C765}"/>
              </a:ext>
            </a:extLst>
          </p:cNvPr>
          <p:cNvSpPr txBox="1">
            <a:spLocks/>
          </p:cNvSpPr>
          <p:nvPr/>
        </p:nvSpPr>
        <p:spPr>
          <a:xfrm>
            <a:off x="5336095"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Vision</a:t>
            </a:r>
          </a:p>
        </p:txBody>
      </p:sp>
      <p:sp>
        <p:nvSpPr>
          <p:cNvPr id="81" name="Content Placeholder 3">
            <a:extLst>
              <a:ext uri="{FF2B5EF4-FFF2-40B4-BE49-F238E27FC236}">
                <a16:creationId xmlns:a16="http://schemas.microsoft.com/office/drawing/2014/main" id="{E9494C54-5DC8-7244-A5BA-51A44756AEB0}"/>
              </a:ext>
            </a:extLst>
          </p:cNvPr>
          <p:cNvSpPr txBox="1">
            <a:spLocks/>
          </p:cNvSpPr>
          <p:nvPr/>
        </p:nvSpPr>
        <p:spPr>
          <a:xfrm>
            <a:off x="5336098"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Eye exams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 glasses/contacts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LASIK </a:t>
            </a: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surgery </a:t>
            </a:r>
          </a:p>
        </p:txBody>
      </p:sp>
      <p:pic>
        <p:nvPicPr>
          <p:cNvPr id="84" name="Content Placeholder 14">
            <a:extLst>
              <a:ext uri="{FF2B5EF4-FFF2-40B4-BE49-F238E27FC236}">
                <a16:creationId xmlns:a16="http://schemas.microsoft.com/office/drawing/2014/main" id="{A8C0611F-6820-5742-BDEA-70D3F9DCD596}"/>
              </a:ext>
              <a:ext uri="{C183D7F6-B498-43B3-948B-1728B52AA6E4}">
                <adec:decorative xmlns:adec="http://schemas.microsoft.com/office/drawing/2017/decorative"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504379" y="1541622"/>
            <a:ext cx="691212" cy="708492"/>
          </a:xfrm>
          <a:prstGeom prst="rect">
            <a:avLst/>
          </a:prstGeom>
        </p:spPr>
      </p:pic>
      <p:sp>
        <p:nvSpPr>
          <p:cNvPr id="83" name="Title 2">
            <a:extLst>
              <a:ext uri="{FF2B5EF4-FFF2-40B4-BE49-F238E27FC236}">
                <a16:creationId xmlns:a16="http://schemas.microsoft.com/office/drawing/2014/main" id="{4B614135-7237-FB4E-8565-8D6F75D13334}"/>
              </a:ext>
            </a:extLst>
          </p:cNvPr>
          <p:cNvSpPr txBox="1">
            <a:spLocks/>
          </p:cNvSpPr>
          <p:nvPr/>
        </p:nvSpPr>
        <p:spPr>
          <a:xfrm>
            <a:off x="9225187"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Dental</a:t>
            </a:r>
          </a:p>
        </p:txBody>
      </p:sp>
      <p:sp>
        <p:nvSpPr>
          <p:cNvPr id="85" name="Content Placeholder 3">
            <a:extLst>
              <a:ext uri="{FF2B5EF4-FFF2-40B4-BE49-F238E27FC236}">
                <a16:creationId xmlns:a16="http://schemas.microsoft.com/office/drawing/2014/main" id="{8CC795B9-3C95-AF45-A092-8F3985EA0B36}"/>
              </a:ext>
            </a:extLst>
          </p:cNvPr>
          <p:cNvSpPr txBox="1">
            <a:spLocks/>
          </p:cNvSpPr>
          <p:nvPr/>
        </p:nvSpPr>
        <p:spPr>
          <a:xfrm>
            <a:off x="9225190"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Teeth cleaning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Dental reconstruction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 </a:t>
            </a:r>
          </a:p>
        </p:txBody>
      </p:sp>
      <p:pic>
        <p:nvPicPr>
          <p:cNvPr id="88" name="Content Placeholder 14">
            <a:extLst>
              <a:ext uri="{FF2B5EF4-FFF2-40B4-BE49-F238E27FC236}">
                <a16:creationId xmlns:a16="http://schemas.microsoft.com/office/drawing/2014/main" id="{D16298CE-3C84-9541-A5E1-4F249C10B452}"/>
              </a:ext>
              <a:ext uri="{C183D7F6-B498-43B3-948B-1728B52AA6E4}">
                <adec:decorative xmlns:adec="http://schemas.microsoft.com/office/drawing/2017/decorative" val="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80799" y="3642382"/>
            <a:ext cx="853828" cy="756921"/>
          </a:xfrm>
          <a:prstGeom prst="rect">
            <a:avLst/>
          </a:prstGeom>
        </p:spPr>
      </p:pic>
      <p:sp>
        <p:nvSpPr>
          <p:cNvPr id="87" name="Title 2">
            <a:extLst>
              <a:ext uri="{FF2B5EF4-FFF2-40B4-BE49-F238E27FC236}">
                <a16:creationId xmlns:a16="http://schemas.microsoft.com/office/drawing/2014/main" id="{470DA641-82D3-5741-A9D5-9EF648747927}"/>
              </a:ext>
            </a:extLst>
          </p:cNvPr>
          <p:cNvSpPr txBox="1">
            <a:spLocks/>
          </p:cNvSpPr>
          <p:nvPr/>
        </p:nvSpPr>
        <p:spPr>
          <a:xfrm>
            <a:off x="2515837" y="3539999"/>
            <a:ext cx="2780151"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Personal health</a:t>
            </a:r>
          </a:p>
        </p:txBody>
      </p:sp>
      <p:sp>
        <p:nvSpPr>
          <p:cNvPr id="89" name="Content Placeholder 3">
            <a:extLst>
              <a:ext uri="{FF2B5EF4-FFF2-40B4-BE49-F238E27FC236}">
                <a16:creationId xmlns:a16="http://schemas.microsoft.com/office/drawing/2014/main" id="{8ABDF6CB-4CD3-5A48-9A16-780D895BB262}"/>
              </a:ext>
            </a:extLst>
          </p:cNvPr>
          <p:cNvSpPr txBox="1">
            <a:spLocks/>
          </p:cNvSpPr>
          <p:nvPr/>
        </p:nvSpPr>
        <p:spPr>
          <a:xfrm>
            <a:off x="2515837" y="4114515"/>
            <a:ext cx="4784892"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Over-the-counter pain relievers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Feminine care products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*If used for the primary purpose of preventing spread of COVID-19</a:t>
            </a:r>
          </a:p>
        </p:txBody>
      </p:sp>
      <p:pic>
        <p:nvPicPr>
          <p:cNvPr id="92" name="Content Placeholder 14">
            <a:extLst>
              <a:ext uri="{FF2B5EF4-FFF2-40B4-BE49-F238E27FC236}">
                <a16:creationId xmlns:a16="http://schemas.microsoft.com/office/drawing/2014/main" id="{BE901B00-7567-234B-BD80-F0AB507DBE12}"/>
              </a:ext>
              <a:ext uri="{C183D7F6-B498-43B3-948B-1728B52AA6E4}">
                <adec:decorative xmlns:adec="http://schemas.microsoft.com/office/drawing/2017/decorative" val="1"/>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a:stretch/>
        </p:blipFill>
        <p:spPr>
          <a:xfrm>
            <a:off x="7335909" y="3728681"/>
            <a:ext cx="738460" cy="756921"/>
          </a:xfrm>
          <a:prstGeom prst="rect">
            <a:avLst/>
          </a:prstGeom>
        </p:spPr>
      </p:pic>
      <p:sp>
        <p:nvSpPr>
          <p:cNvPr id="91" name="Title 2">
            <a:extLst>
              <a:ext uri="{FF2B5EF4-FFF2-40B4-BE49-F238E27FC236}">
                <a16:creationId xmlns:a16="http://schemas.microsoft.com/office/drawing/2014/main" id="{6DBA1395-10CD-E74A-A388-0B5C16FB0091}"/>
              </a:ext>
            </a:extLst>
          </p:cNvPr>
          <p:cNvSpPr txBox="1">
            <a:spLocks/>
          </p:cNvSpPr>
          <p:nvPr/>
        </p:nvSpPr>
        <p:spPr>
          <a:xfrm>
            <a:off x="8061123" y="3653391"/>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Alternative care</a:t>
            </a:r>
          </a:p>
        </p:txBody>
      </p:sp>
      <p:sp>
        <p:nvSpPr>
          <p:cNvPr id="93" name="Content Placeholder 3">
            <a:extLst>
              <a:ext uri="{FF2B5EF4-FFF2-40B4-BE49-F238E27FC236}">
                <a16:creationId xmlns:a16="http://schemas.microsoft.com/office/drawing/2014/main" id="{A3475632-9537-7748-8DBC-B64DFC0F87A0}"/>
              </a:ext>
            </a:extLst>
          </p:cNvPr>
          <p:cNvSpPr txBox="1">
            <a:spLocks/>
          </p:cNvSpPr>
          <p:nvPr/>
        </p:nvSpPr>
        <p:spPr>
          <a:xfrm>
            <a:off x="8061126" y="4190088"/>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Chiropractic care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Acupuncture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Massage* </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endParaRPr kumimoji="0" lang="en-US" sz="1600" b="0" i="0" u="none" strike="noStrike" kern="1200" cap="none" spc="0" normalizeH="0" baseline="0" noProof="0" dirty="0">
              <a:ln>
                <a:noFill/>
              </a:ln>
              <a:solidFill>
                <a:srgbClr val="626362"/>
              </a:solidFill>
              <a:effectLst/>
              <a:uLnTx/>
              <a:uFillTx/>
              <a:latin typeface="Helvetica Condensed" panose="020B0606020202030204" pitchFamily="34" charset="0"/>
              <a:ea typeface="+mn-ea"/>
              <a:cs typeface="+mn-cs"/>
            </a:endParaRPr>
          </a:p>
        </p:txBody>
      </p:sp>
      <p:sp>
        <p:nvSpPr>
          <p:cNvPr id="3" name="Rectangle 2">
            <a:extLst>
              <a:ext uri="{FF2B5EF4-FFF2-40B4-BE49-F238E27FC236}">
                <a16:creationId xmlns:a16="http://schemas.microsoft.com/office/drawing/2014/main" id="{07856EFA-6A62-C74D-BBE2-7F9B92E485E5}"/>
              </a:ext>
            </a:extLst>
          </p:cNvPr>
          <p:cNvSpPr/>
          <p:nvPr/>
        </p:nvSpPr>
        <p:spPr>
          <a:xfrm>
            <a:off x="7982008" y="5248231"/>
            <a:ext cx="2605200" cy="256545"/>
          </a:xfrm>
          <a:prstGeom prst="rect">
            <a:avLst/>
          </a:prstGeom>
        </p:spPr>
        <p:txBody>
          <a:bodyPr wrap="non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*May require letter of medical necessity </a:t>
            </a:r>
          </a:p>
        </p:txBody>
      </p:sp>
      <p:sp>
        <p:nvSpPr>
          <p:cNvPr id="13" name="TextBox 12">
            <a:extLst>
              <a:ext uri="{FF2B5EF4-FFF2-40B4-BE49-F238E27FC236}">
                <a16:creationId xmlns:a16="http://schemas.microsoft.com/office/drawing/2014/main" id="{BEB7D6A2-F7F5-5B49-A874-A081BE78B84A}"/>
              </a:ext>
            </a:extLst>
          </p:cNvPr>
          <p:cNvSpPr txBox="1"/>
          <p:nvPr/>
        </p:nvSpPr>
        <p:spPr>
          <a:xfrm>
            <a:off x="2" y="5872578"/>
            <a:ext cx="12191999" cy="660694"/>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ts val="5147"/>
              </a:lnSpc>
              <a:spcBef>
                <a:spcPts val="0"/>
              </a:spcBef>
              <a:spcAft>
                <a:spcPts val="2400"/>
              </a:spcAft>
              <a:buClrTx/>
              <a:buSzTx/>
              <a:buFontTx/>
              <a:buNone/>
              <a:tabLst/>
              <a:defRPr/>
            </a:pPr>
            <a:r>
              <a:rPr kumimoji="0" lang="en-US" sz="2650" b="0" i="0" u="none" strike="noStrike" kern="1200" cap="none" spc="0" normalizeH="0" baseline="0" noProof="0" dirty="0">
                <a:ln>
                  <a:noFill/>
                </a:ln>
                <a:solidFill>
                  <a:srgbClr val="007A96"/>
                </a:solidFill>
                <a:effectLst/>
                <a:uLnTx/>
                <a:uFillTx/>
                <a:latin typeface="Arial"/>
                <a:cs typeface="Arial"/>
              </a:rPr>
              <a:t>HealthEquity.com/QME</a:t>
            </a:r>
          </a:p>
        </p:txBody>
      </p:sp>
    </p:spTree>
    <p:extLst>
      <p:ext uri="{BB962C8B-B14F-4D97-AF65-F5344CB8AC3E}">
        <p14:creationId xmlns:p14="http://schemas.microsoft.com/office/powerpoint/2010/main" val="15577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5BF4D644-E2D0-1B40-85C7-0727BDC6029A}"/>
              </a:ext>
            </a:extLst>
          </p:cNvPr>
          <p:cNvSpPr txBox="1">
            <a:spLocks/>
          </p:cNvSpPr>
          <p:nvPr/>
        </p:nvSpPr>
        <p:spPr>
          <a:xfrm>
            <a:off x="4511933" y="365761"/>
            <a:ext cx="3744065" cy="902876"/>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4267" b="1" i="0" u="none" strike="noStrike" kern="1200" cap="none" spc="0" normalizeH="0" baseline="0" noProof="0">
                <a:ln>
                  <a:noFill/>
                </a:ln>
                <a:solidFill>
                  <a:srgbClr val="592C82"/>
                </a:solidFill>
                <a:effectLst/>
                <a:uLnTx/>
                <a:uFillTx/>
                <a:latin typeface="Arial"/>
                <a:ea typeface="+mj-ea"/>
                <a:cs typeface="+mj-cs"/>
              </a:rPr>
              <a:t>Carryover</a:t>
            </a:r>
            <a:endParaRPr kumimoji="0" lang="en-US" sz="4267" b="1" i="0" u="none" strike="noStrike" kern="1200" cap="none" spc="0" normalizeH="0" baseline="0" noProof="0" dirty="0">
              <a:ln>
                <a:noFill/>
              </a:ln>
              <a:solidFill>
                <a:srgbClr val="592C82"/>
              </a:solidFill>
              <a:effectLst/>
              <a:uLnTx/>
              <a:uFillTx/>
              <a:latin typeface="Arial"/>
              <a:ea typeface="+mj-ea"/>
              <a:cs typeface="+mj-cs"/>
            </a:endParaRPr>
          </a:p>
        </p:txBody>
      </p:sp>
      <p:grpSp>
        <p:nvGrpSpPr>
          <p:cNvPr id="24" name="Group 23" descr="A graph showing Year 1's funds available throughout Year 1, with up to $550 able to carryover into Year 2.">
            <a:extLst>
              <a:ext uri="{FF2B5EF4-FFF2-40B4-BE49-F238E27FC236}">
                <a16:creationId xmlns:a16="http://schemas.microsoft.com/office/drawing/2014/main" id="{AF3A7949-C6D4-9243-AF4C-183B25CDC843}"/>
              </a:ext>
            </a:extLst>
          </p:cNvPr>
          <p:cNvGrpSpPr/>
          <p:nvPr/>
        </p:nvGrpSpPr>
        <p:grpSpPr>
          <a:xfrm>
            <a:off x="1680517" y="2232238"/>
            <a:ext cx="8409603" cy="3530796"/>
            <a:chOff x="1260388" y="1674178"/>
            <a:chExt cx="6307202" cy="2648097"/>
          </a:xfrm>
        </p:grpSpPr>
        <p:sp>
          <p:nvSpPr>
            <p:cNvPr id="25" name="Pentagon 24">
              <a:extLst>
                <a:ext uri="{FF2B5EF4-FFF2-40B4-BE49-F238E27FC236}">
                  <a16:creationId xmlns:a16="http://schemas.microsoft.com/office/drawing/2014/main" id="{BC7AB1C4-9A0B-A347-8B1F-6B51E6D2C8DF}"/>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1F1F2"/>
                </a:solidFill>
                <a:effectLst/>
                <a:uLnTx/>
                <a:uFillTx/>
                <a:latin typeface="Oswald" panose="02000506000000020004" pitchFamily="2" charset="0"/>
                <a:ea typeface="+mn-ea"/>
                <a:cs typeface="+mn-cs"/>
              </a:endParaRPr>
            </a:p>
          </p:txBody>
        </p:sp>
        <p:sp>
          <p:nvSpPr>
            <p:cNvPr id="26" name="Title 2">
              <a:extLst>
                <a:ext uri="{FF2B5EF4-FFF2-40B4-BE49-F238E27FC236}">
                  <a16:creationId xmlns:a16="http://schemas.microsoft.com/office/drawing/2014/main" id="{4CEAA45A-1D23-A844-A719-CEC517E799C0}"/>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1</a:t>
              </a:r>
            </a:p>
          </p:txBody>
        </p:sp>
        <p:sp>
          <p:nvSpPr>
            <p:cNvPr id="27" name="Rectangle 26">
              <a:extLst>
                <a:ext uri="{FF2B5EF4-FFF2-40B4-BE49-F238E27FC236}">
                  <a16:creationId xmlns:a16="http://schemas.microsoft.com/office/drawing/2014/main" id="{747D76FA-4CF6-E440-BC0A-7DE5FA4B044A}"/>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A96"/>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84D479FD-6306-0943-9D02-577C8B62E1D0}"/>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A8132DE3-AF17-0D49-88B9-61F498825686}"/>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EDA70FD-449B-D14A-BAE4-9797C0AFDDD6}"/>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F08533C6-E178-074E-B14C-A4C350FE188C}"/>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C4DFBAFD-F06D-2849-B7AA-426E7DB8FF84}"/>
                </a:ext>
              </a:extLst>
            </p:cNvPr>
            <p:cNvGrpSpPr/>
            <p:nvPr/>
          </p:nvGrpSpPr>
          <p:grpSpPr>
            <a:xfrm>
              <a:off x="4285838" y="1674178"/>
              <a:ext cx="3281752" cy="2445663"/>
              <a:chOff x="4285838" y="1893634"/>
              <a:chExt cx="3281752" cy="2445663"/>
            </a:xfrm>
          </p:grpSpPr>
          <p:sp>
            <p:nvSpPr>
              <p:cNvPr id="41" name="Pentagon 40">
                <a:extLst>
                  <a:ext uri="{FF2B5EF4-FFF2-40B4-BE49-F238E27FC236}">
                    <a16:creationId xmlns:a16="http://schemas.microsoft.com/office/drawing/2014/main" id="{6149F161-D254-2C4C-8327-A5B5CC0CE41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1F1F2"/>
                  </a:solidFill>
                  <a:effectLst/>
                  <a:uLnTx/>
                  <a:uFillTx/>
                  <a:latin typeface="Oswald" panose="02000506000000020004" pitchFamily="2" charset="0"/>
                  <a:ea typeface="+mn-ea"/>
                  <a:cs typeface="+mn-cs"/>
                </a:endParaRPr>
              </a:p>
            </p:txBody>
          </p:sp>
          <p:sp>
            <p:nvSpPr>
              <p:cNvPr id="42" name="Title 2">
                <a:extLst>
                  <a:ext uri="{FF2B5EF4-FFF2-40B4-BE49-F238E27FC236}">
                    <a16:creationId xmlns:a16="http://schemas.microsoft.com/office/drawing/2014/main" id="{66C1FEC2-EF48-664A-BE57-D60EEF5029A9}"/>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2</a:t>
                </a:r>
              </a:p>
            </p:txBody>
          </p:sp>
          <p:sp>
            <p:nvSpPr>
              <p:cNvPr id="43" name="Rectangle 42">
                <a:extLst>
                  <a:ext uri="{FF2B5EF4-FFF2-40B4-BE49-F238E27FC236}">
                    <a16:creationId xmlns:a16="http://schemas.microsoft.com/office/drawing/2014/main" id="{51BDFC61-D946-8B43-A484-CBD769B33FC4}"/>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8F0DDB7-4231-5042-9851-7C55AFBC6033}"/>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n-ea"/>
                  <a:cs typeface="+mn-cs"/>
                </a:endParaRPr>
              </a:p>
            </p:txBody>
          </p:sp>
          <p:cxnSp>
            <p:nvCxnSpPr>
              <p:cNvPr id="45" name="Straight Connector 44">
                <a:extLst>
                  <a:ext uri="{FF2B5EF4-FFF2-40B4-BE49-F238E27FC236}">
                    <a16:creationId xmlns:a16="http://schemas.microsoft.com/office/drawing/2014/main" id="{1698A9B4-21AA-8E4E-AAB7-8367A5563BA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D35D6CC-15D7-8C4D-98F4-63D22AA427DC}"/>
                  </a:ext>
                </a:extLst>
              </p:cNvPr>
              <p:cNvCxnSpPr>
                <a:cxnSpLocks/>
                <a:stCxn id="47" idx="1"/>
              </p:cNvCxnSpPr>
              <p:nvPr/>
            </p:nvCxnSpPr>
            <p:spPr>
              <a:xfrm flipH="1">
                <a:off x="4330182" y="2550996"/>
                <a:ext cx="889393" cy="3154"/>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itle 2">
                <a:extLst>
                  <a:ext uri="{FF2B5EF4-FFF2-40B4-BE49-F238E27FC236}">
                    <a16:creationId xmlns:a16="http://schemas.microsoft.com/office/drawing/2014/main" id="{973D3469-DB69-B943-B9A7-E635FF57211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7A96"/>
                    </a:solidFill>
                    <a:effectLst/>
                    <a:uLnTx/>
                    <a:uFillTx/>
                    <a:latin typeface="Arial"/>
                    <a:ea typeface="+mj-ea"/>
                    <a:cs typeface="+mj-cs"/>
                  </a:rPr>
                  <a:t>Up to $</a:t>
                </a:r>
                <a:r>
                  <a:rPr lang="en-US" sz="1600" dirty="0">
                    <a:solidFill>
                      <a:srgbClr val="007A96"/>
                    </a:solidFill>
                    <a:latin typeface="Arial"/>
                  </a:rPr>
                  <a:t>610</a:t>
                </a:r>
                <a:endParaRPr kumimoji="0" lang="en-US" sz="1600" b="1" i="0" u="none" strike="noStrike" kern="1200" cap="none" spc="0" normalizeH="0" baseline="0" noProof="0" dirty="0">
                  <a:ln>
                    <a:noFill/>
                  </a:ln>
                  <a:solidFill>
                    <a:srgbClr val="007A96"/>
                  </a:solidFill>
                  <a:effectLst/>
                  <a:uLnTx/>
                  <a:uFillTx/>
                  <a:latin typeface="Arial"/>
                  <a:ea typeface="+mj-ea"/>
                  <a:cs typeface="+mj-cs"/>
                </a:endParaRPr>
              </a:p>
            </p:txBody>
          </p:sp>
        </p:grpSp>
        <p:sp>
          <p:nvSpPr>
            <p:cNvPr id="39" name="TextBox 38">
              <a:extLst>
                <a:ext uri="{FF2B5EF4-FFF2-40B4-BE49-F238E27FC236}">
                  <a16:creationId xmlns:a16="http://schemas.microsoft.com/office/drawing/2014/main" id="{E3F2CE40-8154-804E-BA2F-FD9C28F1B8BF}"/>
                </a:ext>
              </a:extLst>
            </p:cNvPr>
            <p:cNvSpPr txBox="1"/>
            <p:nvPr/>
          </p:nvSpPr>
          <p:spPr>
            <a:xfrm>
              <a:off x="7368988" y="3976026"/>
              <a:ext cx="138548" cy="3462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srgbClr val="7F7F7F"/>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D241595F-3E92-2B4E-82F1-018341E5E92A}"/>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041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F2D24B2-C7BB-2A44-8DE3-71002EBBFC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21" name="Rectangle 20">
            <a:extLst>
              <a:ext uri="{FF2B5EF4-FFF2-40B4-BE49-F238E27FC236}">
                <a16:creationId xmlns:a16="http://schemas.microsoft.com/office/drawing/2014/main" id="{63617EBE-11EF-4D42-8220-685F3F0D5332}"/>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extBox 21">
            <a:extLst>
              <a:ext uri="{FF2B5EF4-FFF2-40B4-BE49-F238E27FC236}">
                <a16:creationId xmlns:a16="http://schemas.microsoft.com/office/drawing/2014/main" id="{EFDA0FF1-AA36-4142-A9F4-996F9579FEF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C90F82E-DCEE-7546-B55B-C5740FC5AF09}"/>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C9DD7F6-3619-DA45-8583-26EB8975F19B}"/>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7" name="Rectangle 26">
            <a:extLst>
              <a:ext uri="{FF2B5EF4-FFF2-40B4-BE49-F238E27FC236}">
                <a16:creationId xmlns:a16="http://schemas.microsoft.com/office/drawing/2014/main" id="{34406981-500B-DE47-8FFB-7D9AC04A7176}"/>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6519" y="274320"/>
            <a:ext cx="4615031" cy="1421287"/>
          </a:xfrm>
        </p:spPr>
        <p:txBody>
          <a:bodyPr/>
          <a:lstStyle/>
          <a:p>
            <a:pPr>
              <a:lnSpc>
                <a:spcPct val="110000"/>
              </a:lnSpc>
            </a:pPr>
            <a:r>
              <a:rPr lang="en-US" sz="3800" dirty="0"/>
              <a:t>What’s needed </a:t>
            </a:r>
            <a:br>
              <a:rPr lang="en-US" sz="3800" dirty="0"/>
            </a:br>
            <a:r>
              <a:rPr lang="en-US" sz="3800" dirty="0"/>
              <a:t>for reimbursement</a:t>
            </a:r>
          </a:p>
        </p:txBody>
      </p:sp>
      <p:sp>
        <p:nvSpPr>
          <p:cNvPr id="19" name="Title 2">
            <a:extLst>
              <a:ext uri="{FF2B5EF4-FFF2-40B4-BE49-F238E27FC236}">
                <a16:creationId xmlns:a16="http://schemas.microsoft.com/office/drawing/2014/main" id="{ACA7A183-A361-C04F-917F-38DC0800DD52}"/>
              </a:ext>
            </a:extLst>
          </p:cNvPr>
          <p:cNvSpPr txBox="1">
            <a:spLocks/>
          </p:cNvSpPr>
          <p:nvPr/>
        </p:nvSpPr>
        <p:spPr>
          <a:xfrm>
            <a:off x="548640" y="1774471"/>
            <a:ext cx="6059359" cy="4729756"/>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j-ea"/>
                <a:cs typeface="+mj-cs"/>
              </a:rPr>
            </a:br>
            <a:r>
              <a:rPr kumimoji="0" lang="en-US" sz="2400" b="0" i="0" u="none" strike="noStrike" kern="1200" cap="none" spc="0" normalizeH="0" baseline="0" noProof="0" dirty="0">
                <a:ln>
                  <a:noFill/>
                </a:ln>
                <a:solidFill>
                  <a:srgbClr val="007A96"/>
                </a:solidFill>
                <a:effectLst/>
                <a:uLnTx/>
                <a:uFillTx/>
                <a:latin typeface="Arial"/>
                <a:ea typeface="+mj-ea"/>
                <a:cs typeface="+mj-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a:p>
            <a:pPr marL="0" marR="0" lvl="0" indent="0" algn="l" defTabSz="609585" rtl="0" eaLnBrk="1" fontAlgn="auto" latinLnBrk="0" hangingPunct="1">
              <a:lnSpc>
                <a:spcPct val="130000"/>
              </a:lnSpc>
              <a:spcBef>
                <a:spcPct val="0"/>
              </a:spcBef>
              <a:spcAft>
                <a:spcPts val="180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p:txBody>
      </p:sp>
    </p:spTree>
    <p:extLst>
      <p:ext uri="{BB962C8B-B14F-4D97-AF65-F5344CB8AC3E}">
        <p14:creationId xmlns:p14="http://schemas.microsoft.com/office/powerpoint/2010/main" val="2974438469"/>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5" ma:contentTypeDescription="Create a new document." ma:contentTypeScope="" ma:versionID="8a7fe24f04a104d1c13e84eb6eee427c">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4cb339e526092364f019e0a57744a9aa"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4495C-38EB-498E-8278-B5305B6293EB}">
  <ds:schemaRefs>
    <ds:schemaRef ds:uri="http://schemas.microsoft.com/sharepoint/v3/contenttype/forms"/>
  </ds:schemaRefs>
</ds:datastoreItem>
</file>

<file path=customXml/itemProps2.xml><?xml version="1.0" encoding="utf-8"?>
<ds:datastoreItem xmlns:ds="http://schemas.openxmlformats.org/officeDocument/2006/customXml" ds:itemID="{E7C928E6-E11A-452A-BD61-3A8EAE4B2C99}">
  <ds:schemaRefs>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ce94e72a-f1bf-4a8c-b95b-2de3b9ea1f72"/>
    <ds:schemaRef ds:uri="http://schemas.microsoft.com/office/2006/documentManagement/types"/>
    <ds:schemaRef ds:uri="http://schemas.microsoft.com/office/infopath/2007/PartnerControls"/>
    <ds:schemaRef ds:uri="eee692be-9dfa-450e-84ce-8c4db8d683c5"/>
    <ds:schemaRef ds:uri="http://www.w3.org/XML/1998/namespace"/>
  </ds:schemaRefs>
</ds:datastoreItem>
</file>

<file path=customXml/itemProps3.xml><?xml version="1.0" encoding="utf-8"?>
<ds:datastoreItem xmlns:ds="http://schemas.openxmlformats.org/officeDocument/2006/customXml" ds:itemID="{A4EDDF8B-62B5-45D4-8901-654141809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1123</Words>
  <Application>Microsoft Office PowerPoint</Application>
  <PresentationFormat>Widescreen</PresentationFormat>
  <Paragraphs>165</Paragraphs>
  <Slides>18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Helvetica Condensed</vt:lpstr>
      <vt:lpstr>Oswald</vt:lpstr>
      <vt:lpstr>Sanchez Slab Bold</vt:lpstr>
      <vt:lpstr>Wingdings</vt:lpstr>
      <vt:lpstr>HealthEquity</vt:lpstr>
      <vt:lpstr>1_HealthEquity</vt:lpstr>
      <vt:lpstr>Healthcare FSA:  A flexible way to save</vt:lpstr>
      <vt:lpstr>Save $600+</vt:lpstr>
      <vt:lpstr>Why choose an FSA?</vt:lpstr>
      <vt:lpstr>PowerPoint Presentation</vt:lpstr>
      <vt:lpstr>PowerPoint Presentation</vt:lpstr>
      <vt:lpstr>PowerPoint Presentation</vt:lpstr>
      <vt:lpstr>Save on FSA eligible expenses</vt:lpstr>
      <vt:lpstr>PowerPoint Presentation</vt:lpstr>
      <vt:lpstr>What’s needed  for reimbursement</vt:lpstr>
      <vt:lpstr>Meet Deion</vt:lpstr>
      <vt:lpstr>Deion’s FSA savings</vt:lpstr>
      <vt:lpstr>PowerPoint Presentation</vt:lpstr>
      <vt:lpstr>PowerPoint Presentation</vt:lpstr>
      <vt:lpstr>Get started today!</vt:lpstr>
      <vt:lpstr>Enrollment made easy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FSA:  A flexible way to save</dc:title>
  <dc:creator>Amy Cowin</dc:creator>
  <cp:lastModifiedBy>Amy Cowin</cp:lastModifiedBy>
  <cp:revision>49</cp:revision>
  <dcterms:created xsi:type="dcterms:W3CDTF">2021-06-15T17:31:21Z</dcterms:created>
  <dcterms:modified xsi:type="dcterms:W3CDTF">2022-10-19T16:16:30Z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0x0101009CA1A5D38D7876499F26BBD42C72CB1A</vt:lpwstr>
  </property>
  <property fmtid="{D5CDD505-2E9C-101B-9397-08002B2CF9AE}" pid="3" name="MediaServiceImageTags">
    <vt:lpwstr/>
  </property>
</Properties>
</file>