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13" r:id="rId6"/>
    <p:sldMasterId id="2147483730" r:id="rId7"/>
  </p:sldMasterIdLst>
  <p:notesMasterIdLst>
    <p:notesMasterId r:id="rId26"/>
  </p:notesMasterIdLst>
  <p:sldIdLst>
    <p:sldId id="257" r:id="rId8"/>
    <p:sldId id="3793" r:id="rId9"/>
    <p:sldId id="3794" r:id="rId10"/>
    <p:sldId id="467" r:id="rId11"/>
    <p:sldId id="3888" r:id="rId12"/>
    <p:sldId id="3920" r:id="rId13"/>
    <p:sldId id="501" r:id="rId14"/>
    <p:sldId id="3927" r:id="rId15"/>
    <p:sldId id="3930" r:id="rId16"/>
    <p:sldId id="400" r:id="rId17"/>
    <p:sldId id="3933" r:id="rId18"/>
    <p:sldId id="3935" r:id="rId19"/>
    <p:sldId id="3926" r:id="rId20"/>
    <p:sldId id="3936" r:id="rId21"/>
    <p:sldId id="3923" r:id="rId22"/>
    <p:sldId id="3937" r:id="rId23"/>
    <p:sldId id="3938" r:id="rId24"/>
    <p:sldId id="39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24" clrIdx="0">
    <p:extLst>
      <p:ext uri="{19B8F6BF-5375-455C-9EA6-DF929625EA0E}">
        <p15:presenceInfo xmlns:p15="http://schemas.microsoft.com/office/powerpoint/2012/main" userId="S::hgerken@healthequity.com::3ba92fd8-1370-4a82-91b6-e690b24bb754" providerId="AD"/>
      </p:ext>
    </p:extLst>
  </p:cmAuthor>
  <p:cmAuthor id="2" name="Amy Cowin" initials="AC" lastIdx="13" clrIdx="1">
    <p:extLst>
      <p:ext uri="{19B8F6BF-5375-455C-9EA6-DF929625EA0E}">
        <p15:presenceInfo xmlns:p15="http://schemas.microsoft.com/office/powerpoint/2012/main" userId="S::acowin@healthequity.com::eb56b0cb-f9eb-4900-aabd-0bba0cb61343" providerId="AD"/>
      </p:ext>
    </p:extLst>
  </p:cmAuthor>
  <p:cmAuthor id="3" name="Sherisa Bly" initials="SB" lastIdx="2" clrIdx="2">
    <p:extLst>
      <p:ext uri="{19B8F6BF-5375-455C-9EA6-DF929625EA0E}">
        <p15:presenceInfo xmlns:p15="http://schemas.microsoft.com/office/powerpoint/2012/main" userId="S::sbly@healthequity.com::196538dd-f018-4464-8f24-9f2656d320a2" providerId="AD"/>
      </p:ext>
    </p:extLst>
  </p:cmAuthor>
  <p:cmAuthor id="4" name="Robert Miller" initials="RM" lastIdx="8" clrIdx="3">
    <p:extLst>
      <p:ext uri="{19B8F6BF-5375-455C-9EA6-DF929625EA0E}">
        <p15:presenceInfo xmlns:p15="http://schemas.microsoft.com/office/powerpoint/2012/main" userId="S::romiller@healthequity.com::6c0a7fab-3bc5-4054-97cc-ead844f00ba1" providerId="AD"/>
      </p:ext>
    </p:extLst>
  </p:cmAuthor>
  <p:cmAuthor id="5" name="Beau Colvin" initials="BC" lastIdx="9" clrIdx="4">
    <p:extLst>
      <p:ext uri="{19B8F6BF-5375-455C-9EA6-DF929625EA0E}">
        <p15:presenceInfo xmlns:p15="http://schemas.microsoft.com/office/powerpoint/2012/main" userId="S::bcolvin@healthequity.com::a8ed4415-e91e-4ec7-ade8-329fbd416159" providerId="AD"/>
      </p:ext>
    </p:extLst>
  </p:cmAuthor>
  <p:cmAuthor id="6" name="Jason Folks" initials="JF" lastIdx="16" clrIdx="5">
    <p:extLst>
      <p:ext uri="{19B8F6BF-5375-455C-9EA6-DF929625EA0E}">
        <p15:presenceInfo xmlns:p15="http://schemas.microsoft.com/office/powerpoint/2012/main" userId="S::jasonf@healthequity.com::e18c002d-9ccf-4c2a-a2ca-b5803948d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0"/>
    <a:srgbClr val="6C6C6C"/>
    <a:srgbClr val="626362"/>
    <a:srgbClr val="007A96"/>
    <a:srgbClr val="7F7F7F"/>
    <a:srgbClr val="592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3F6AA-7DDC-425B-AF24-44E0A9EFDDF9}" v="15" dt="2022-07-06T16:04:19.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1" autoAdjust="0"/>
    <p:restoredTop sz="65170" autoAdjust="0"/>
  </p:normalViewPr>
  <p:slideViewPr>
    <p:cSldViewPr snapToGrid="0">
      <p:cViewPr varScale="1">
        <p:scale>
          <a:sx n="40" d="100"/>
          <a:sy n="40" d="100"/>
        </p:scale>
        <p:origin x="1444" y="36"/>
      </p:cViewPr>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6T19:09:09.308" idx="23">
    <p:pos x="1668" y="2146"/>
    <p:text>INSERT enrollment date</p:text>
    <p:extLst>
      <p:ext uri="{C676402C-5697-4E1C-873F-D02D1690AC5C}">
        <p15:threadingInfo xmlns:p15="http://schemas.microsoft.com/office/powerpoint/2012/main" timeZoneBias="360"/>
      </p:ext>
    </p:extLst>
  </p:cm>
  <p:cm authorId="1" dt="2021-05-06T19:09:28.758" idx="2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D8A10-4567-4C6F-80BF-DC7DB275FC8D}"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DC8C8-0C24-48A3-870B-A74E66EB92EB}" type="slidenum">
              <a:rPr lang="en-US" smtClean="0"/>
              <a:t>‹#›</a:t>
            </a:fld>
            <a:endParaRPr lang="en-US"/>
          </a:p>
        </p:txBody>
      </p:sp>
    </p:spTree>
    <p:extLst>
      <p:ext uri="{BB962C8B-B14F-4D97-AF65-F5344CB8AC3E}">
        <p14:creationId xmlns:p14="http://schemas.microsoft.com/office/powerpoint/2010/main" val="215517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ea typeface="+mn-ea"/>
              <a:cs typeface="+mn-cs"/>
            </a:endParaRPr>
          </a:p>
          <a:p>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275823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12</a:t>
            </a:fld>
            <a:endParaRPr lang="en-US"/>
          </a:p>
        </p:txBody>
      </p:sp>
    </p:spTree>
    <p:extLst>
      <p:ext uri="{BB962C8B-B14F-4D97-AF65-F5344CB8AC3E}">
        <p14:creationId xmlns:p14="http://schemas.microsoft.com/office/powerpoint/2010/main" val="396131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a:p>
        </p:txBody>
      </p:sp>
    </p:spTree>
    <p:extLst>
      <p:ext uri="{BB962C8B-B14F-4D97-AF65-F5344CB8AC3E}">
        <p14:creationId xmlns:p14="http://schemas.microsoft.com/office/powerpoint/2010/main" val="73100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26362"/>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14</a:t>
            </a:fld>
            <a:endParaRPr lang="en-US"/>
          </a:p>
        </p:txBody>
      </p:sp>
    </p:spTree>
    <p:extLst>
      <p:ext uri="{BB962C8B-B14F-4D97-AF65-F5344CB8AC3E}">
        <p14:creationId xmlns:p14="http://schemas.microsoft.com/office/powerpoint/2010/main" val="3506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2C8D85-238B-4E9A-BCE6-25F85031B071}" type="slidenum">
              <a:rPr lang="en-US" smtClean="0"/>
              <a:t>15</a:t>
            </a:fld>
            <a:endParaRPr lang="en-US"/>
          </a:p>
        </p:txBody>
      </p:sp>
    </p:spTree>
    <p:extLst>
      <p:ext uri="{BB962C8B-B14F-4D97-AF65-F5344CB8AC3E}">
        <p14:creationId xmlns:p14="http://schemas.microsoft.com/office/powerpoint/2010/main" val="321856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has animation:</a:t>
            </a:r>
            <a:br>
              <a:rPr lang="en-US" dirty="0"/>
            </a:br>
            <a:br>
              <a:rPr lang="en-US" dirty="0"/>
            </a:br>
            <a:r>
              <a:rPr lang="en-US" dirty="0"/>
              <a:t>Slide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Why choose an LPFSA?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342900" lvl="0" indent="-342900" defTabSz="914400">
              <a:lnSpc>
                <a:spcPct val="110000"/>
              </a:lnSpc>
              <a:spcAft>
                <a:spcPts val="300"/>
              </a:spcAft>
              <a:buFont typeface="+mj-lt"/>
              <a:buAutoNum type="arabicPeriod"/>
            </a:pPr>
            <a:r>
              <a:rPr lang="en-US" sz="1600" dirty="0">
                <a:solidFill>
                  <a:srgbClr val="007A96"/>
                </a:solidFill>
                <a:latin typeface="Arial"/>
              </a:rPr>
              <a:t>Signi</a:t>
            </a:r>
            <a:r>
              <a:rPr lang="en-US" sz="1600" kern="1200" dirty="0">
                <a:solidFill>
                  <a:srgbClr val="007A96"/>
                </a:solidFill>
                <a:latin typeface="Arial"/>
                <a:ea typeface="+mn-ea"/>
                <a:cs typeface="+mn-cs"/>
              </a:rPr>
              <a:t>fic</a:t>
            </a:r>
            <a:r>
              <a:rPr lang="en-US" sz="1600" dirty="0">
                <a:solidFill>
                  <a:srgbClr val="007A96"/>
                </a:solidFill>
                <a:latin typeface="Arial"/>
              </a:rPr>
              <a:t>ant tax savings</a:t>
            </a:r>
            <a:br>
              <a:rPr lang="en-US" sz="1600" dirty="0">
                <a:solidFill>
                  <a:srgbClr val="007A96"/>
                </a:solidFill>
                <a:latin typeface="Arial"/>
              </a:rPr>
            </a:br>
            <a:r>
              <a:rPr lang="en-US" sz="1200" dirty="0">
                <a:solidFill>
                  <a:srgbClr val="626362"/>
                </a:solidFill>
                <a:latin typeface="Arial"/>
              </a:rPr>
              <a:t>Since each dollar you contribute to your </a:t>
            </a:r>
            <a:br>
              <a:rPr lang="en-US" sz="1200" dirty="0">
                <a:solidFill>
                  <a:srgbClr val="626362"/>
                </a:solidFill>
                <a:latin typeface="Arial"/>
              </a:rPr>
            </a:br>
            <a:r>
              <a:rPr lang="en-US" sz="1200" dirty="0">
                <a:solidFill>
                  <a:srgbClr val="626362"/>
                </a:solidFill>
                <a:latin typeface="Arial"/>
              </a:rPr>
              <a:t>LPFSA is tax-deductible</a:t>
            </a:r>
            <a:r>
              <a:rPr lang="en-US" sz="1200" baseline="30000" dirty="0">
                <a:solidFill>
                  <a:srgbClr val="626362"/>
                </a:solidFill>
                <a:latin typeface="Arial"/>
              </a:rPr>
              <a:t>1</a:t>
            </a:r>
            <a:r>
              <a:rPr lang="en-US" sz="1200" dirty="0">
                <a:solidFill>
                  <a:srgbClr val="626362"/>
                </a:solidFill>
                <a:latin typeface="Arial"/>
              </a:rPr>
              <a:t> you could potentially save $800 on eligible medical expenses.</a:t>
            </a:r>
            <a:r>
              <a:rPr lang="en-US" sz="1200" baseline="30000" dirty="0">
                <a:solidFill>
                  <a:srgbClr val="626362"/>
                </a:solidFill>
                <a:latin typeface="Arial"/>
              </a:rPr>
              <a:t>2</a:t>
            </a:r>
            <a:r>
              <a:rPr lang="en-US" sz="1200" dirty="0">
                <a:solidFill>
                  <a:srgbClr val="626362"/>
                </a:solidFill>
                <a:latin typeface="Arial"/>
              </a:rPr>
              <a:t> </a:t>
            </a:r>
          </a:p>
          <a:p>
            <a:pPr marL="342900" lvl="0" indent="-342900" defTabSz="914400">
              <a:lnSpc>
                <a:spcPct val="110000"/>
              </a:lnSpc>
              <a:spcAft>
                <a:spcPts val="300"/>
              </a:spcAft>
              <a:buFont typeface="+mj-lt"/>
              <a:buAutoNum type="arabicPeriod"/>
            </a:pPr>
            <a:r>
              <a:rPr lang="en-US" sz="1600" dirty="0">
                <a:solidFill>
                  <a:srgbClr val="007A96"/>
                </a:solidFill>
                <a:latin typeface="Arial"/>
              </a:rPr>
              <a:t>Get your money right away </a:t>
            </a:r>
            <a:br>
              <a:rPr lang="en-US" sz="1600" dirty="0">
                <a:solidFill>
                  <a:srgbClr val="007A96"/>
                </a:solidFill>
                <a:latin typeface="Arial"/>
              </a:rPr>
            </a:br>
            <a:r>
              <a:rPr lang="en-US" sz="1200" dirty="0">
                <a:solidFill>
                  <a:srgbClr val="626362"/>
                </a:solidFill>
                <a:latin typeface="Arial"/>
              </a:rPr>
              <a:t>You’ll have access to the entire elected amount on the first day of the plan year. </a:t>
            </a:r>
            <a:br>
              <a:rPr lang="en-US" sz="1200" dirty="0">
                <a:solidFill>
                  <a:srgbClr val="626362"/>
                </a:solidFill>
                <a:latin typeface="Arial"/>
              </a:rPr>
            </a:br>
            <a:r>
              <a:rPr lang="en-US" sz="1200" dirty="0">
                <a:solidFill>
                  <a:srgbClr val="626362"/>
                </a:solidFill>
                <a:latin typeface="Arial"/>
              </a:rPr>
              <a:t>That means you can spend now and contribute later.</a:t>
            </a:r>
          </a:p>
          <a:p>
            <a:pPr marL="342900" lvl="0" indent="-342900" defTabSz="914400">
              <a:lnSpc>
                <a:spcPct val="110000"/>
              </a:lnSpc>
              <a:spcAft>
                <a:spcPts val="300"/>
              </a:spcAft>
              <a:buFont typeface="+mj-lt"/>
              <a:buAutoNum type="arabicPeriod"/>
            </a:pPr>
            <a:r>
              <a:rPr lang="en-US" sz="1600" dirty="0">
                <a:solidFill>
                  <a:srgbClr val="007A96"/>
                </a:solidFill>
                <a:latin typeface="Arial"/>
              </a:rPr>
              <a:t>Combine with an HAS</a:t>
            </a:r>
            <a:br>
              <a:rPr lang="en-US" sz="1600" dirty="0">
                <a:solidFill>
                  <a:srgbClr val="007A96"/>
                </a:solidFill>
                <a:latin typeface="Arial"/>
              </a:rPr>
            </a:br>
            <a:r>
              <a:rPr lang="en-US" sz="1200" dirty="0">
                <a:solidFill>
                  <a:srgbClr val="626362"/>
                </a:solidFill>
                <a:latin typeface="Arial"/>
              </a:rPr>
              <a:t>Pairing an LPFSA with a health savings account (HSA) allows you to maximize your pre-tax HSA contributions and contribute additional pre-tax dollars to your LPFSA.</a:t>
            </a:r>
            <a:endParaRPr lang="en-US" sz="1600" dirty="0">
              <a:solidFill>
                <a:srgbClr val="007A96"/>
              </a:solidFill>
              <a:latin typeface="Arial"/>
            </a:endParaRPr>
          </a:p>
          <a:p>
            <a:pPr marL="342900" lvl="0" indent="-342900" defTabSz="914400">
              <a:lnSpc>
                <a:spcPct val="110000"/>
              </a:lnSpc>
              <a:spcAft>
                <a:spcPts val="300"/>
              </a:spcAft>
              <a:buFont typeface="+mj-lt"/>
              <a:buAutoNum type="arabicPeriod"/>
            </a:pPr>
            <a:r>
              <a:rPr lang="en-US" sz="1600" dirty="0">
                <a:solidFill>
                  <a:srgbClr val="007A96"/>
                </a:solidFill>
                <a:latin typeface="Arial"/>
              </a:rPr>
              <a:t>Not so “limited”</a:t>
            </a:r>
            <a:br>
              <a:rPr lang="en-US" sz="1600" dirty="0">
                <a:solidFill>
                  <a:srgbClr val="007A96"/>
                </a:solidFill>
                <a:latin typeface="Arial"/>
              </a:rPr>
            </a:br>
            <a:r>
              <a:rPr lang="en-US" sz="1200" dirty="0">
                <a:solidFill>
                  <a:srgbClr val="626362"/>
                </a:solidFill>
                <a:latin typeface="Arial"/>
              </a:rPr>
              <a:t>While you can only use an LPFSA for dental and vision expenses it still covers </a:t>
            </a:r>
            <a:br>
              <a:rPr lang="en-US" sz="1200" dirty="0">
                <a:solidFill>
                  <a:srgbClr val="626362"/>
                </a:solidFill>
                <a:latin typeface="Arial"/>
              </a:rPr>
            </a:br>
            <a:r>
              <a:rPr lang="en-US" sz="1200" dirty="0">
                <a:solidFill>
                  <a:srgbClr val="626362"/>
                </a:solidFill>
                <a:latin typeface="Arial"/>
              </a:rPr>
              <a:t>a pretty big list of qualified expenses </a:t>
            </a:r>
            <a:br>
              <a:rPr lang="en-US" sz="1200" dirty="0">
                <a:solidFill>
                  <a:srgbClr val="626362"/>
                </a:solidFill>
                <a:latin typeface="Arial"/>
              </a:rPr>
            </a:br>
            <a:r>
              <a:rPr lang="en-US" sz="1200" dirty="0">
                <a:solidFill>
                  <a:srgbClr val="626362"/>
                </a:solidFill>
                <a:latin typeface="Arial"/>
              </a:rPr>
              <a:t>such as mouth guards, orthodontia, Rx sunglasses, and even laser eye surgery.</a:t>
            </a:r>
            <a:r>
              <a:rPr lang="en-US" sz="1200" baseline="30000">
                <a:solidFill>
                  <a:srgbClr val="626362"/>
                </a:solidFill>
                <a:latin typeface="Arial"/>
              </a:rPr>
              <a:t>3</a:t>
            </a:r>
            <a:r>
              <a:rPr lang="en-US" sz="1200">
                <a:solidFill>
                  <a:srgbClr val="626362"/>
                </a:solidFill>
                <a:latin typeface="Arial"/>
              </a:rPr>
              <a:t> </a:t>
            </a:r>
            <a:br>
              <a:rPr lang="en-US" sz="1200">
                <a:solidFill>
                  <a:srgbClr val="626362"/>
                </a:solidFill>
                <a:latin typeface="Arial"/>
              </a:rPr>
            </a:br>
            <a:endParaRPr lang="en-US" sz="1200" dirty="0">
              <a:solidFill>
                <a:srgbClr val="626362"/>
              </a:solidFill>
              <a:latin typeface="Arial"/>
            </a:endParaRPr>
          </a:p>
          <a:p>
            <a:pPr marL="0" marR="0" lvl="0" indent="0" algn="l" defTabSz="914400" rtl="0" eaLnBrk="1" fontAlgn="auto" latinLnBrk="0" hangingPunct="1">
              <a:lnSpc>
                <a:spcPct val="110000"/>
              </a:lnSpc>
              <a:spcBef>
                <a:spcPts val="0"/>
              </a:spcBef>
              <a:spcAft>
                <a:spcPts val="300"/>
              </a:spcAft>
              <a:buClrTx/>
              <a:buSzTx/>
              <a:buFont typeface="+mj-lt"/>
              <a:buNone/>
              <a:tabLst/>
              <a:defRPr/>
            </a:pPr>
            <a:r>
              <a:rPr lang="en-US" sz="1200" baseline="30000" dirty="0">
                <a:solidFill>
                  <a:srgbClr val="FFFFFF">
                    <a:lumMod val="50000"/>
                  </a:srgbClr>
                </a:solidFill>
                <a:cs typeface="Arial" panose="020B0604020202020204" pitchFamily="34" charset="0"/>
              </a:rPr>
              <a:t>1</a:t>
            </a:r>
            <a:r>
              <a:rPr lang="en-US" sz="1200" dirty="0">
                <a:solidFill>
                  <a:srgbClr val="FFFFFF">
                    <a:lumMod val="50000"/>
                  </a:srgbClr>
                </a:solidFill>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 </a:t>
            </a:r>
            <a:r>
              <a:rPr lang="en-US" sz="1200" baseline="30000" dirty="0">
                <a:solidFill>
                  <a:srgbClr val="626362"/>
                </a:solidFill>
                <a:cs typeface="Arial" panose="020B0604020202020204" pitchFamily="34" charset="0"/>
              </a:rPr>
              <a:t>2</a:t>
            </a:r>
            <a:r>
              <a:rPr lang="en-US" sz="1200" dirty="0">
                <a:solidFill>
                  <a:srgbClr val="626362"/>
                </a:solidFill>
                <a:latin typeface="Arial"/>
              </a:rPr>
              <a:t>Estimated savings are based on an assumed combined federal and state income tax bracket of 30%. Actual savings will depend on your taxable income and tax status. </a:t>
            </a:r>
            <a:r>
              <a:rPr lang="en-US" sz="1200" dirty="0">
                <a:solidFill>
                  <a:srgbClr val="FFFFFF">
                    <a:lumMod val="50000"/>
                  </a:srgbClr>
                </a:solidFill>
                <a:cs typeface="Arial" panose="020B0604020202020204" pitchFamily="34" charset="0"/>
              </a:rPr>
              <a:t>| </a:t>
            </a:r>
            <a:r>
              <a:rPr lang="en-US" sz="1200" baseline="30000" dirty="0">
                <a:solidFill>
                  <a:srgbClr val="FFFFFF">
                    <a:lumMod val="50000"/>
                  </a:srgbClr>
                </a:solidFill>
                <a:cs typeface="Arial" panose="020B0604020202020204" pitchFamily="34" charset="0"/>
              </a:rPr>
              <a:t>3</a:t>
            </a:r>
            <a:r>
              <a:rPr lang="en-US" sz="1200" dirty="0">
                <a:solidFill>
                  <a:srgbClr val="FFFFFF">
                    <a:lumMod val="50000"/>
                  </a:srgbClr>
                </a:solidFill>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endParaRPr lang="en-US" sz="1200" dirty="0">
              <a:solidFill>
                <a:srgbClr val="626362"/>
              </a:solidFill>
              <a:latin typeface="Arial"/>
            </a:endParaRPr>
          </a:p>
          <a:p>
            <a:pPr marL="342900" lvl="0" indent="-342900" defTabSz="914400">
              <a:lnSpc>
                <a:spcPct val="110000"/>
              </a:lnSpc>
              <a:spcAft>
                <a:spcPts val="300"/>
              </a:spcAft>
              <a:buFont typeface="+mj-lt"/>
              <a:buAutoNum type="arabicPeriod"/>
            </a:pPr>
            <a:endParaRPr lang="en-US" sz="1200" dirty="0">
              <a:solidFill>
                <a:srgbClr val="626362"/>
              </a:solidFill>
              <a:latin typeface="Arial"/>
            </a:endParaRPr>
          </a:p>
          <a:p>
            <a:pPr marL="342900" lvl="0" indent="-342900" defTabSz="914400">
              <a:lnSpc>
                <a:spcPct val="110000"/>
              </a:lnSpc>
              <a:spcAft>
                <a:spcPts val="300"/>
              </a:spcAft>
              <a:buFont typeface="+mj-lt"/>
              <a:buAutoNum type="arabicPeriod"/>
            </a:pPr>
            <a:endParaRPr lang="en-US" sz="1200" dirty="0">
              <a:solidFill>
                <a:srgbClr val="626362"/>
              </a:solidFill>
              <a:latin typeface="Arial"/>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3</a:t>
            </a:fld>
            <a:endParaRPr lang="en-US"/>
          </a:p>
        </p:txBody>
      </p:sp>
    </p:spTree>
    <p:extLst>
      <p:ext uri="{BB962C8B-B14F-4D97-AF65-F5344CB8AC3E}">
        <p14:creationId xmlns:p14="http://schemas.microsoft.com/office/powerpoint/2010/main" val="1815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5</a:t>
            </a:fld>
            <a:endParaRPr lang="en-US"/>
          </a:p>
        </p:txBody>
      </p:sp>
    </p:spTree>
    <p:extLst>
      <p:ext uri="{BB962C8B-B14F-4D97-AF65-F5344CB8AC3E}">
        <p14:creationId xmlns:p14="http://schemas.microsoft.com/office/powerpoint/2010/main" val="418451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6</a:t>
            </a:fld>
            <a:endParaRPr lang="en-US"/>
          </a:p>
        </p:txBody>
      </p:sp>
    </p:spTree>
    <p:extLst>
      <p:ext uri="{BB962C8B-B14F-4D97-AF65-F5344CB8AC3E}">
        <p14:creationId xmlns:p14="http://schemas.microsoft.com/office/powerpoint/2010/main" val="330996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8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8D85-238B-4E9A-BCE6-25F85031B071}" type="slidenum">
              <a:rPr lang="en-US" smtClean="0"/>
              <a:t>9</a:t>
            </a:fld>
            <a:endParaRPr lang="en-US"/>
          </a:p>
        </p:txBody>
      </p:sp>
    </p:spTree>
    <p:extLst>
      <p:ext uri="{BB962C8B-B14F-4D97-AF65-F5344CB8AC3E}">
        <p14:creationId xmlns:p14="http://schemas.microsoft.com/office/powerpoint/2010/main" val="292789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123700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sp>
        <p:nvSpPr>
          <p:cNvPr id="23" name="Rectangle 22">
            <a:extLst>
              <a:ext uri="{C183D7F6-B498-43B3-948B-1728B52AA6E4}">
                <adec:decorative xmlns:adec="http://schemas.microsoft.com/office/drawing/2017/decorative" val="1"/>
              </a:ext>
            </a:extLst>
          </p:cNvPr>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latin typeface="Arial" panose="020B0604020202020204" pitchFamily="34" charset="0"/>
                <a:cs typeface="Arial" panose="020B0604020202020204" pitchFamily="34" charset="0"/>
              </a:defRPr>
            </a:lvl1pPr>
          </a:lstStyle>
          <a:p>
            <a:r>
              <a:rPr lang="en-US"/>
              <a:t>Click to add </a:t>
            </a:r>
            <a:br>
              <a:rPr lang="en-US"/>
            </a:br>
            <a:r>
              <a:rPr lang="en-US"/>
              <a:t>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a:solidFill>
                  <a:srgbClr val="FFFFFF"/>
                </a:solidFill>
                <a:latin typeface="Arial" panose="020B0604020202020204" pitchFamily="34" charset="0"/>
                <a:cs typeface="Arial" panose="020B06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cxnSp>
        <p:nvCxnSpPr>
          <p:cNvPr id="8" name="Straight Connector 7">
            <a:extLst>
              <a:ext uri="{FF2B5EF4-FFF2-40B4-BE49-F238E27FC236}">
                <a16:creationId xmlns:a16="http://schemas.microsoft.com/office/drawing/2014/main" id="{7045E71C-0676-4DF2-8F7B-A342DA82FDD4}"/>
              </a:ext>
              <a:ext uri="{C183D7F6-B498-43B3-948B-1728B52AA6E4}">
                <adec:decorative xmlns:adec="http://schemas.microsoft.com/office/drawing/2017/decorative" val="1"/>
              </a:ext>
            </a:extLst>
          </p:cNvPr>
          <p:cNvCxnSpPr>
            <a:cxnSpLocks/>
          </p:cNvCxnSpPr>
          <p:nvPr userDrawn="1"/>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5D19A3C-ECF4-4D75-B38C-0C10C3C7C1B4}"/>
              </a:ext>
            </a:extLst>
          </p:cNvPr>
          <p:cNvSpPr>
            <a:spLocks noGrp="1"/>
          </p:cNvSpPr>
          <p:nvPr>
            <p:ph sz="quarter" idx="11"/>
          </p:nvPr>
        </p:nvSpPr>
        <p:spPr>
          <a:xfrm>
            <a:off x="6477000" y="990600"/>
            <a:ext cx="2971800" cy="91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0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28009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49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909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295013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AB93C9-328E-254A-B592-0E158F1981FD}"/>
              </a:ex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2" name="Title 1">
            <a:extLst>
              <a:ext uri="{FF2B5EF4-FFF2-40B4-BE49-F238E27FC236}">
                <a16:creationId xmlns:a16="http://schemas.microsoft.com/office/drawing/2014/main" id="{341F9A3C-D925-4DC8-AA03-29E334332D55}"/>
              </a:ext>
            </a:extLst>
          </p:cNvPr>
          <p:cNvSpPr>
            <a:spLocks noGrp="1"/>
          </p:cNvSpPr>
          <p:nvPr>
            <p:ph type="title"/>
          </p:nvPr>
        </p:nvSpPr>
        <p:spPr>
          <a:xfrm>
            <a:off x="609600" y="185819"/>
            <a:ext cx="10972800" cy="759119"/>
          </a:xfrm>
        </p:spPr>
        <p:txBody>
          <a:bodyPr/>
          <a:lstStyle/>
          <a:p>
            <a:r>
              <a:rPr lang="en-US"/>
              <a:t>Click to edit Master title style</a:t>
            </a:r>
          </a:p>
        </p:txBody>
      </p:sp>
    </p:spTree>
    <p:extLst>
      <p:ext uri="{BB962C8B-B14F-4D97-AF65-F5344CB8AC3E}">
        <p14:creationId xmlns:p14="http://schemas.microsoft.com/office/powerpoint/2010/main" val="135921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2" name="Title 1">
            <a:extLst>
              <a:ext uri="{FF2B5EF4-FFF2-40B4-BE49-F238E27FC236}">
                <a16:creationId xmlns:a16="http://schemas.microsoft.com/office/drawing/2014/main" id="{6718DB14-63E1-4487-A7C8-8000964B988B}"/>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CA78839C-D93D-4B00-852C-9ED8586D80C6}"/>
              </a:ext>
            </a:extLst>
          </p:cNvPr>
          <p:cNvSpPr>
            <a:spLocks noGrp="1"/>
          </p:cNvSpPr>
          <p:nvPr>
            <p:ph sz="quarter" idx="13"/>
          </p:nvPr>
        </p:nvSpPr>
        <p:spPr>
          <a:xfrm>
            <a:off x="1381125" y="2389188"/>
            <a:ext cx="2817813" cy="16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6A5531F-9892-477B-8C00-E14C2F4C3E42}"/>
              </a:ext>
              <a:ext uri="{C183D7F6-B498-43B3-948B-1728B52AA6E4}">
                <adec:decorative xmlns:adec="http://schemas.microsoft.com/office/drawing/2017/decorative" val="1"/>
              </a:ext>
            </a:extLst>
          </p:cNvPr>
          <p:cNvSpPr/>
          <p:nvPr userDrawn="1"/>
        </p:nvSpPr>
        <p:spPr>
          <a:xfrm>
            <a:off x="6096001" y="1470923"/>
            <a:ext cx="6096000" cy="37784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29928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897257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a:xfrm>
            <a:off x="588525" y="6307056"/>
            <a:ext cx="500097" cy="365125"/>
          </a:xfrm>
          <a:prstGeom prst="rect">
            <a:avLst/>
          </a:prstGeom>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 uri="{C183D7F6-B498-43B3-948B-1728B52AA6E4}">
                <adec:decorative xmlns:adec="http://schemas.microsoft.com/office/drawing/2017/decorative" val="1"/>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4">
            <a:extLst>
              <a:ext uri="{FF2B5EF4-FFF2-40B4-BE49-F238E27FC236}">
                <a16:creationId xmlns:a16="http://schemas.microsoft.com/office/drawing/2014/main" id="{B6031E61-C674-41DF-ABAE-3914CCBEDBD0}"/>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A3F6621B-36B3-4A98-8A27-235946D1E6BB}"/>
              </a:ext>
            </a:extLst>
          </p:cNvPr>
          <p:cNvSpPr>
            <a:spLocks noGrp="1"/>
          </p:cNvSpPr>
          <p:nvPr>
            <p:ph sz="quarter" idx="11"/>
          </p:nvPr>
        </p:nvSpPr>
        <p:spPr>
          <a:xfrm>
            <a:off x="1884362" y="1744663"/>
            <a:ext cx="3630173" cy="758825"/>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8" name="Content Placeholder 6">
            <a:extLst>
              <a:ext uri="{FF2B5EF4-FFF2-40B4-BE49-F238E27FC236}">
                <a16:creationId xmlns:a16="http://schemas.microsoft.com/office/drawing/2014/main" id="{AC2F1D57-C987-4F73-AAF4-099E129DAD72}"/>
              </a:ext>
            </a:extLst>
          </p:cNvPr>
          <p:cNvSpPr>
            <a:spLocks noGrp="1"/>
          </p:cNvSpPr>
          <p:nvPr>
            <p:ph sz="quarter" idx="12"/>
          </p:nvPr>
        </p:nvSpPr>
        <p:spPr>
          <a:xfrm>
            <a:off x="2036762" y="1897063"/>
            <a:ext cx="3630173" cy="758825"/>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81705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820B7942-6323-E342-88EE-3B18885ACDC2}"/>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a:solidFill>
                  <a:schemeClr val="bg1"/>
                </a:solidFill>
                <a:latin typeface="Arial" panose="020B0604020202020204" pitchFamily="34" charset="0"/>
                <a:cs typeface="Arial" pitchFamily="34" charset="0"/>
              </a:rPr>
              <a:t>Copyright © 2021 HealthEquity, Inc.</a:t>
            </a:r>
            <a:r>
              <a:rPr lang="en-US" sz="1067" b="0" i="0" baseline="0">
                <a:solidFill>
                  <a:schemeClr val="bg1"/>
                </a:solidFill>
                <a:latin typeface="Arial" panose="020B0604020202020204" pitchFamily="34" charset="0"/>
                <a:cs typeface="Arial" pitchFamily="34" charset="0"/>
              </a:rPr>
              <a:t> All rights reserved.</a:t>
            </a:r>
          </a:p>
          <a:p>
            <a:pPr algn="l"/>
            <a:r>
              <a:rPr lang="en-US" sz="1067" b="0" i="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30578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Arial" panose="020B0604020202020204" pitchFamily="34" charset="0"/>
                <a:cs typeface="Arial" pitchFamily="34" charset="0"/>
              </a:rPr>
              <a:t>Copyright © 2020 HealthEquity, Inc.</a:t>
            </a:r>
            <a:r>
              <a:rPr lang="en-US" sz="1067" b="0" i="0" baseline="0">
                <a:solidFill>
                  <a:schemeClr val="bg1"/>
                </a:solidFill>
                <a:latin typeface="Arial" panose="020B0604020202020204" pitchFamily="34" charset="0"/>
                <a:cs typeface="Arial" pitchFamily="34" charset="0"/>
              </a:rPr>
              <a:t> All rights reserved.</a:t>
            </a: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34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Arial" panose="020B0604020202020204" pitchFamily="34" charset="0"/>
                <a:cs typeface="Arial" pitchFamily="34" charset="0"/>
              </a:rPr>
              <a:t>Copyright © 2020 HealthEquity, Inc.</a:t>
            </a:r>
            <a:r>
              <a:rPr lang="en-US" sz="1067" b="0" i="0" baseline="0">
                <a:solidFill>
                  <a:schemeClr val="bg1"/>
                </a:solidFill>
                <a:latin typeface="Arial" panose="020B0604020202020204" pitchFamily="34" charset="0"/>
                <a:cs typeface="Arial" pitchFamily="34" charset="0"/>
              </a:rPr>
              <a:t> All rights reserved.</a:t>
            </a:r>
            <a:endParaRPr lang="en-US" sz="1067" b="0" i="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356746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202345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5" name="Content Placeholder 4">
            <a:extLst>
              <a:ext uri="{FF2B5EF4-FFF2-40B4-BE49-F238E27FC236}">
                <a16:creationId xmlns:a16="http://schemas.microsoft.com/office/drawing/2014/main" id="{94AC0975-2911-4F0A-BD65-AD80220E8A88}"/>
              </a:ext>
            </a:extLst>
          </p:cNvPr>
          <p:cNvSpPr>
            <a:spLocks noGrp="1"/>
          </p:cNvSpPr>
          <p:nvPr>
            <p:ph sz="quarter" idx="12"/>
          </p:nvPr>
        </p:nvSpPr>
        <p:spPr>
          <a:xfrm>
            <a:off x="4229100" y="2514600"/>
            <a:ext cx="2914650" cy="1181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a:extLst>
              <a:ext uri="{FF2B5EF4-FFF2-40B4-BE49-F238E27FC236}">
                <a16:creationId xmlns:a16="http://schemas.microsoft.com/office/drawing/2014/main" id="{5B09F84B-4E2B-4E28-B9B7-713B95A7864A}"/>
              </a:ext>
            </a:extLst>
          </p:cNvPr>
          <p:cNvSpPr>
            <a:spLocks noGrp="1"/>
          </p:cNvSpPr>
          <p:nvPr>
            <p:ph sz="quarter" idx="13"/>
          </p:nvPr>
        </p:nvSpPr>
        <p:spPr>
          <a:xfrm>
            <a:off x="4381500" y="2667000"/>
            <a:ext cx="2914650"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806667F5-1D1C-4AAF-9D96-834C47C1FB63}"/>
              </a:ext>
            </a:extLst>
          </p:cNvPr>
          <p:cNvSpPr>
            <a:spLocks noGrp="1"/>
          </p:cNvSpPr>
          <p:nvPr>
            <p:ph sz="quarter" idx="14"/>
          </p:nvPr>
        </p:nvSpPr>
        <p:spPr>
          <a:xfrm>
            <a:off x="4533900" y="2819400"/>
            <a:ext cx="2914650"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B1BEA371-70B9-4628-90D5-049CEE0325FC}"/>
              </a:ext>
            </a:extLst>
          </p:cNvPr>
          <p:cNvSpPr>
            <a:spLocks noGrp="1"/>
          </p:cNvSpPr>
          <p:nvPr>
            <p:ph sz="quarter" idx="15"/>
          </p:nvPr>
        </p:nvSpPr>
        <p:spPr>
          <a:xfrm>
            <a:off x="4686300" y="2971800"/>
            <a:ext cx="2914650"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E8A7B92-E3CC-4435-B72B-93BA9782A1B4}"/>
              </a:ext>
            </a:extLst>
          </p:cNvPr>
          <p:cNvSpPr>
            <a:spLocks noGrp="1"/>
          </p:cNvSpPr>
          <p:nvPr>
            <p:ph sz="quarter" idx="16"/>
          </p:nvPr>
        </p:nvSpPr>
        <p:spPr>
          <a:xfrm>
            <a:off x="4838700" y="3124200"/>
            <a:ext cx="2914650"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519F4A24-8F7A-4434-BC17-5B9150ADE43B}"/>
              </a:ext>
            </a:extLst>
          </p:cNvPr>
          <p:cNvSpPr>
            <a:spLocks noGrp="1"/>
          </p:cNvSpPr>
          <p:nvPr>
            <p:ph sz="quarter" idx="17"/>
          </p:nvPr>
        </p:nvSpPr>
        <p:spPr>
          <a:xfrm>
            <a:off x="4991100" y="3276600"/>
            <a:ext cx="2914650"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5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3414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62877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448772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2202906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835709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061878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916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12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847736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260993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2" name="Title 1">
            <a:extLst>
              <a:ext uri="{FF2B5EF4-FFF2-40B4-BE49-F238E27FC236}">
                <a16:creationId xmlns:a16="http://schemas.microsoft.com/office/drawing/2014/main" id="{A48C4F13-7242-4B82-A297-23E9AB68D303}"/>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CD2363DD-3BEC-4E89-84DA-6391BD423545}"/>
              </a:ext>
            </a:extLst>
          </p:cNvPr>
          <p:cNvSpPr>
            <a:spLocks noGrp="1"/>
          </p:cNvSpPr>
          <p:nvPr>
            <p:ph sz="quarter" idx="14"/>
          </p:nvPr>
        </p:nvSpPr>
        <p:spPr>
          <a:xfrm>
            <a:off x="1492250" y="1847850"/>
            <a:ext cx="2501900" cy="1323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5526C38-87A0-4C41-B1AB-C11512A06266}"/>
              </a:ext>
              <a:ext uri="{C183D7F6-B498-43B3-948B-1728B52AA6E4}">
                <adec:decorative xmlns:adec="http://schemas.microsoft.com/office/drawing/2017/decorative" val="1"/>
              </a:ext>
            </a:extLst>
          </p:cNvPr>
          <p:cNvSpPr/>
          <p:nvPr userDrawn="1"/>
        </p:nvSpPr>
        <p:spPr>
          <a:xfrm>
            <a:off x="6096001" y="1052196"/>
            <a:ext cx="6096000" cy="47536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4077289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43080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1747036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2197778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025257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5" name="Content Placeholder 4">
            <a:extLst>
              <a:ext uri="{FF2B5EF4-FFF2-40B4-BE49-F238E27FC236}">
                <a16:creationId xmlns:a16="http://schemas.microsoft.com/office/drawing/2014/main" id="{B2DC5D0D-4281-4397-9C0F-08767955A0EF}"/>
              </a:ext>
            </a:extLst>
          </p:cNvPr>
          <p:cNvSpPr>
            <a:spLocks noGrp="1"/>
          </p:cNvSpPr>
          <p:nvPr>
            <p:ph sz="quarter" idx="12"/>
          </p:nvPr>
        </p:nvSpPr>
        <p:spPr>
          <a:xfrm>
            <a:off x="2381250" y="2514600"/>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F781E499-1B73-464E-AE20-3BBD1CD5FDB0}"/>
              </a:ext>
            </a:extLst>
          </p:cNvPr>
          <p:cNvSpPr>
            <a:spLocks noGrp="1"/>
          </p:cNvSpPr>
          <p:nvPr>
            <p:ph sz="quarter" idx="13"/>
          </p:nvPr>
        </p:nvSpPr>
        <p:spPr>
          <a:xfrm>
            <a:off x="2533650" y="2667000"/>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A82309D1-65ED-4A19-A016-D525A02E044E}"/>
              </a:ext>
            </a:extLst>
          </p:cNvPr>
          <p:cNvSpPr>
            <a:spLocks noGrp="1"/>
          </p:cNvSpPr>
          <p:nvPr>
            <p:ph sz="quarter" idx="14"/>
          </p:nvPr>
        </p:nvSpPr>
        <p:spPr>
          <a:xfrm>
            <a:off x="5181600" y="14513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58D3D383-E2F6-4075-8C72-9F23B0632BF7}"/>
              </a:ext>
            </a:extLst>
          </p:cNvPr>
          <p:cNvSpPr>
            <a:spLocks noGrp="1"/>
          </p:cNvSpPr>
          <p:nvPr>
            <p:ph sz="quarter" idx="15"/>
          </p:nvPr>
        </p:nvSpPr>
        <p:spPr>
          <a:xfrm>
            <a:off x="5334000" y="16037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8614E7B-CA69-4B21-8117-6492883A64AE}"/>
              </a:ext>
            </a:extLst>
          </p:cNvPr>
          <p:cNvSpPr>
            <a:spLocks noGrp="1"/>
          </p:cNvSpPr>
          <p:nvPr>
            <p:ph sz="quarter" idx="16"/>
          </p:nvPr>
        </p:nvSpPr>
        <p:spPr>
          <a:xfrm>
            <a:off x="5486400" y="17561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3B159AC5-EA52-45EC-AB35-EBCD56381D22}"/>
              </a:ext>
            </a:extLst>
          </p:cNvPr>
          <p:cNvSpPr>
            <a:spLocks noGrp="1"/>
          </p:cNvSpPr>
          <p:nvPr>
            <p:ph sz="quarter" idx="17"/>
          </p:nvPr>
        </p:nvSpPr>
        <p:spPr>
          <a:xfrm>
            <a:off x="5638800" y="19085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24252EB1-713A-406E-A02C-4F2730279DD4}"/>
              </a:ext>
            </a:extLst>
          </p:cNvPr>
          <p:cNvSpPr>
            <a:spLocks noGrp="1"/>
          </p:cNvSpPr>
          <p:nvPr>
            <p:ph sz="quarter" idx="18"/>
          </p:nvPr>
        </p:nvSpPr>
        <p:spPr>
          <a:xfrm>
            <a:off x="5791200" y="20609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4">
            <a:extLst>
              <a:ext uri="{FF2B5EF4-FFF2-40B4-BE49-F238E27FC236}">
                <a16:creationId xmlns:a16="http://schemas.microsoft.com/office/drawing/2014/main" id="{08018CF9-70D2-42C0-BBAA-0D9C0B8EB43B}"/>
              </a:ext>
            </a:extLst>
          </p:cNvPr>
          <p:cNvSpPr>
            <a:spLocks noGrp="1"/>
          </p:cNvSpPr>
          <p:nvPr>
            <p:ph sz="quarter" idx="19"/>
          </p:nvPr>
        </p:nvSpPr>
        <p:spPr>
          <a:xfrm>
            <a:off x="5943600" y="22133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C54326DA-ACFF-4D3C-BE1A-3BDD26628D9D}"/>
              </a:ext>
            </a:extLst>
          </p:cNvPr>
          <p:cNvSpPr>
            <a:spLocks noGrp="1"/>
          </p:cNvSpPr>
          <p:nvPr>
            <p:ph sz="quarter" idx="20"/>
          </p:nvPr>
        </p:nvSpPr>
        <p:spPr>
          <a:xfrm>
            <a:off x="6096000" y="23657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4F8ED9BC-F998-4517-B9ED-102786E9E5EE}"/>
              </a:ext>
            </a:extLst>
          </p:cNvPr>
          <p:cNvSpPr>
            <a:spLocks noGrp="1"/>
          </p:cNvSpPr>
          <p:nvPr>
            <p:ph sz="quarter" idx="21"/>
          </p:nvPr>
        </p:nvSpPr>
        <p:spPr>
          <a:xfrm>
            <a:off x="6248400" y="25181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4">
            <a:extLst>
              <a:ext uri="{FF2B5EF4-FFF2-40B4-BE49-F238E27FC236}">
                <a16:creationId xmlns:a16="http://schemas.microsoft.com/office/drawing/2014/main" id="{C9E70852-1D1C-4568-B636-D8268D37556D}"/>
              </a:ext>
            </a:extLst>
          </p:cNvPr>
          <p:cNvSpPr>
            <a:spLocks noGrp="1"/>
          </p:cNvSpPr>
          <p:nvPr>
            <p:ph sz="quarter" idx="22"/>
          </p:nvPr>
        </p:nvSpPr>
        <p:spPr>
          <a:xfrm>
            <a:off x="6400800" y="26705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4">
            <a:extLst>
              <a:ext uri="{FF2B5EF4-FFF2-40B4-BE49-F238E27FC236}">
                <a16:creationId xmlns:a16="http://schemas.microsoft.com/office/drawing/2014/main" id="{E05A76AA-3707-4E3B-AD38-DCA0FCF9E3BD}"/>
              </a:ext>
            </a:extLst>
          </p:cNvPr>
          <p:cNvSpPr>
            <a:spLocks noGrp="1"/>
          </p:cNvSpPr>
          <p:nvPr>
            <p:ph sz="quarter" idx="23"/>
          </p:nvPr>
        </p:nvSpPr>
        <p:spPr>
          <a:xfrm>
            <a:off x="6553200" y="2822938"/>
            <a:ext cx="2647950"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21" name="Table 20">
            <a:extLst>
              <a:ext uri="{FF2B5EF4-FFF2-40B4-BE49-F238E27FC236}">
                <a16:creationId xmlns:a16="http://schemas.microsoft.com/office/drawing/2014/main" id="{CB65FF98-9D83-4E98-8923-880FEF08E80D}"/>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1823986193"/>
              </p:ext>
            </p:extLst>
          </p:nvPr>
        </p:nvGraphicFramePr>
        <p:xfrm>
          <a:off x="588523" y="3010847"/>
          <a:ext cx="3078796" cy="2976146"/>
        </p:xfrm>
        <a:graphic>
          <a:graphicData uri="http://schemas.openxmlformats.org/drawingml/2006/table">
            <a:tbl>
              <a:tblPr firstRow="1" bandRow="1">
                <a:tableStyleId>{5C22544A-7EE6-4342-B048-85BDC9FD1C3A}</a:tableStyleId>
              </a:tblPr>
              <a:tblGrid>
                <a:gridCol w="3078796">
                  <a:extLst>
                    <a:ext uri="{9D8B030D-6E8A-4147-A177-3AD203B41FA5}">
                      <a16:colId xmlns:a16="http://schemas.microsoft.com/office/drawing/2014/main" val="3875472367"/>
                    </a:ext>
                  </a:extLst>
                </a:gridCol>
              </a:tblGrid>
              <a:tr h="413098">
                <a:tc>
                  <a:txBody>
                    <a:bodyPr/>
                    <a:lstStyle/>
                    <a:p>
                      <a:endParaRPr lang="en-US" dirty="0"/>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dirty="0"/>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dirty="0"/>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spTree>
    <p:extLst>
      <p:ext uri="{BB962C8B-B14F-4D97-AF65-F5344CB8AC3E}">
        <p14:creationId xmlns:p14="http://schemas.microsoft.com/office/powerpoint/2010/main" val="1430292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452066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5" name="Content Placeholder 4">
            <a:extLst>
              <a:ext uri="{FF2B5EF4-FFF2-40B4-BE49-F238E27FC236}">
                <a16:creationId xmlns:a16="http://schemas.microsoft.com/office/drawing/2014/main" id="{C74A0E65-6D69-4D88-9132-70E119FE4D6F}"/>
              </a:ext>
            </a:extLst>
          </p:cNvPr>
          <p:cNvSpPr>
            <a:spLocks noGrp="1"/>
          </p:cNvSpPr>
          <p:nvPr>
            <p:ph sz="quarter" idx="13"/>
          </p:nvPr>
        </p:nvSpPr>
        <p:spPr>
          <a:xfrm>
            <a:off x="4438650" y="2590800"/>
            <a:ext cx="219075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694CFFAD-104B-47AB-B2A9-CE2946285090}"/>
              </a:ext>
            </a:extLst>
          </p:cNvPr>
          <p:cNvSpPr>
            <a:spLocks noGrp="1"/>
          </p:cNvSpPr>
          <p:nvPr>
            <p:ph sz="quarter" idx="14"/>
          </p:nvPr>
        </p:nvSpPr>
        <p:spPr>
          <a:xfrm>
            <a:off x="4591050" y="2743200"/>
            <a:ext cx="219075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49643D54-A7C0-457C-8AD5-6E02CD5304A0}"/>
              </a:ext>
            </a:extLst>
          </p:cNvPr>
          <p:cNvSpPr>
            <a:spLocks noGrp="1"/>
          </p:cNvSpPr>
          <p:nvPr>
            <p:ph sz="quarter" idx="15"/>
          </p:nvPr>
        </p:nvSpPr>
        <p:spPr>
          <a:xfrm>
            <a:off x="4743450" y="2895600"/>
            <a:ext cx="219075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1496F1E0-7B0D-4F1A-9442-20AD42488BC3}"/>
              </a:ext>
            </a:extLst>
          </p:cNvPr>
          <p:cNvSpPr>
            <a:spLocks noGrp="1"/>
          </p:cNvSpPr>
          <p:nvPr>
            <p:ph sz="quarter" idx="16"/>
          </p:nvPr>
        </p:nvSpPr>
        <p:spPr>
          <a:xfrm>
            <a:off x="4895850" y="3048000"/>
            <a:ext cx="219075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12C5F274-7626-46EB-BD2C-B23D9227EDFA}"/>
              </a:ext>
            </a:extLst>
          </p:cNvPr>
          <p:cNvSpPr>
            <a:spLocks noGrp="1"/>
          </p:cNvSpPr>
          <p:nvPr>
            <p:ph sz="quarter" idx="17"/>
          </p:nvPr>
        </p:nvSpPr>
        <p:spPr>
          <a:xfrm>
            <a:off x="5048250" y="3200400"/>
            <a:ext cx="219075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F873E85-075A-4B1D-8D1B-B0D8FC04FF21}"/>
              </a:ext>
            </a:extLst>
          </p:cNvPr>
          <p:cNvSpPr>
            <a:spLocks noGrp="1"/>
          </p:cNvSpPr>
          <p:nvPr>
            <p:ph sz="quarter" idx="18"/>
          </p:nvPr>
        </p:nvSpPr>
        <p:spPr>
          <a:xfrm>
            <a:off x="5200650" y="3352800"/>
            <a:ext cx="219075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747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57484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dirty="0"/>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5" name="Content Placeholder 4">
            <a:extLst>
              <a:ext uri="{FF2B5EF4-FFF2-40B4-BE49-F238E27FC236}">
                <a16:creationId xmlns:a16="http://schemas.microsoft.com/office/drawing/2014/main" id="{56486CF9-E56E-4BED-A7EF-B97B69B1F084}"/>
              </a:ext>
            </a:extLst>
          </p:cNvPr>
          <p:cNvSpPr>
            <a:spLocks noGrp="1"/>
          </p:cNvSpPr>
          <p:nvPr>
            <p:ph sz="quarter" idx="12"/>
          </p:nvPr>
        </p:nvSpPr>
        <p:spPr>
          <a:xfrm>
            <a:off x="2152650" y="1771650"/>
            <a:ext cx="3314700" cy="131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D592982C-C1C5-4A97-9AC2-484F0189CE74}"/>
              </a:ext>
            </a:extLst>
          </p:cNvPr>
          <p:cNvSpPr>
            <a:spLocks noGrp="1"/>
          </p:cNvSpPr>
          <p:nvPr>
            <p:ph sz="quarter" idx="13"/>
          </p:nvPr>
        </p:nvSpPr>
        <p:spPr>
          <a:xfrm>
            <a:off x="2305050" y="1924050"/>
            <a:ext cx="3314700" cy="131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A1492D50-7529-4F34-BCF8-880C465DAC7E}"/>
              </a:ext>
            </a:extLst>
          </p:cNvPr>
          <p:cNvSpPr>
            <a:spLocks noGrp="1"/>
          </p:cNvSpPr>
          <p:nvPr>
            <p:ph sz="quarter" idx="14"/>
          </p:nvPr>
        </p:nvSpPr>
        <p:spPr>
          <a:xfrm>
            <a:off x="6096000" y="1589088"/>
            <a:ext cx="3314700" cy="149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0DBBF72A-AE7C-4D34-B866-11BB36CEE91B}"/>
              </a:ext>
            </a:extLst>
          </p:cNvPr>
          <p:cNvSpPr>
            <a:spLocks noGrp="1"/>
          </p:cNvSpPr>
          <p:nvPr>
            <p:ph sz="quarter" idx="15"/>
          </p:nvPr>
        </p:nvSpPr>
        <p:spPr>
          <a:xfrm>
            <a:off x="6248400" y="1741488"/>
            <a:ext cx="3314700" cy="149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A3AE6D23-491B-462E-A757-DFDF99D84098}"/>
              </a:ext>
            </a:extLst>
          </p:cNvPr>
          <p:cNvSpPr>
            <a:spLocks noGrp="1"/>
          </p:cNvSpPr>
          <p:nvPr>
            <p:ph sz="quarter" idx="16"/>
          </p:nvPr>
        </p:nvSpPr>
        <p:spPr>
          <a:xfrm>
            <a:off x="6400800" y="1893888"/>
            <a:ext cx="3314700" cy="149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73C64A5F-36F8-48AE-A359-00DB7A439003}"/>
              </a:ext>
            </a:extLst>
          </p:cNvPr>
          <p:cNvSpPr>
            <a:spLocks noGrp="1"/>
          </p:cNvSpPr>
          <p:nvPr>
            <p:ph sz="quarter" idx="17"/>
          </p:nvPr>
        </p:nvSpPr>
        <p:spPr>
          <a:xfrm>
            <a:off x="6553200" y="2046288"/>
            <a:ext cx="3314700" cy="149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B0390C6-C803-4FB7-B87F-F6BCF92D4655}"/>
              </a:ext>
            </a:extLst>
          </p:cNvPr>
          <p:cNvSpPr>
            <a:spLocks noGrp="1"/>
          </p:cNvSpPr>
          <p:nvPr>
            <p:ph sz="quarter" idx="18"/>
          </p:nvPr>
        </p:nvSpPr>
        <p:spPr>
          <a:xfrm>
            <a:off x="1089025" y="3238500"/>
            <a:ext cx="2104341" cy="54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364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F780363B-6E41-443E-A1B2-2FBAE5DC7ADB}"/>
              </a:ext>
            </a:extLst>
          </p:cNvPr>
          <p:cNvSpPr>
            <a:spLocks noGrp="1"/>
          </p:cNvSpPr>
          <p:nvPr>
            <p:ph sz="quarter" idx="13"/>
          </p:nvPr>
        </p:nvSpPr>
        <p:spPr>
          <a:xfrm>
            <a:off x="1089025" y="2314575"/>
            <a:ext cx="4173538"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6000536-0171-4058-9977-70D41675F485}"/>
              </a:ext>
            </a:extLst>
          </p:cNvPr>
          <p:cNvSpPr>
            <a:spLocks noGrp="1"/>
          </p:cNvSpPr>
          <p:nvPr>
            <p:ph sz="quarter" idx="14"/>
          </p:nvPr>
        </p:nvSpPr>
        <p:spPr>
          <a:xfrm>
            <a:off x="1241425" y="2466975"/>
            <a:ext cx="4173538"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07AFCF28-5E1C-4933-889F-3B5653C1F2E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826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771308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59983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06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528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544171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01800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63053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284266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378872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012896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1524135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598085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237002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210855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08860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454957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397142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242597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831957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04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604741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952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4291540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583566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1873592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Tree>
    <p:extLst>
      <p:ext uri="{BB962C8B-B14F-4D97-AF65-F5344CB8AC3E}">
        <p14:creationId xmlns:p14="http://schemas.microsoft.com/office/powerpoint/2010/main" val="159375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2556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9C7E1423-642C-4CAA-A71F-9C36E33622A5}"/>
              </a:ext>
            </a:extLst>
          </p:cNvPr>
          <p:cNvSpPr>
            <a:spLocks noGrp="1"/>
          </p:cNvSpPr>
          <p:nvPr>
            <p:ph sz="quarter" idx="13"/>
          </p:nvPr>
        </p:nvSpPr>
        <p:spPr>
          <a:xfrm>
            <a:off x="1238250" y="2495550"/>
            <a:ext cx="3409950" cy="93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FD7CE43-86C9-414E-9C14-613AF09E34A8}"/>
              </a:ext>
            </a:extLst>
          </p:cNvPr>
          <p:cNvSpPr>
            <a:spLocks noGrp="1"/>
          </p:cNvSpPr>
          <p:nvPr>
            <p:ph sz="quarter" idx="14"/>
          </p:nvPr>
        </p:nvSpPr>
        <p:spPr>
          <a:xfrm>
            <a:off x="1390650" y="2647950"/>
            <a:ext cx="3409950" cy="93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6A1FAEB-3F27-4B23-84C2-09A1F5B60961}"/>
              </a:ext>
            </a:extLst>
          </p:cNvPr>
          <p:cNvSpPr>
            <a:spLocks noGrp="1"/>
          </p:cNvSpPr>
          <p:nvPr>
            <p:ph sz="quarter" idx="15"/>
          </p:nvPr>
        </p:nvSpPr>
        <p:spPr>
          <a:xfrm>
            <a:off x="1543050" y="2800350"/>
            <a:ext cx="3409950" cy="93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0F6810F1-E44E-4353-B7A6-29D4E1339587}"/>
              </a:ext>
            </a:extLst>
          </p:cNvPr>
          <p:cNvSpPr>
            <a:spLocks noGrp="1"/>
          </p:cNvSpPr>
          <p:nvPr>
            <p:ph sz="quarter" idx="16"/>
          </p:nvPr>
        </p:nvSpPr>
        <p:spPr>
          <a:xfrm>
            <a:off x="1695450" y="2952750"/>
            <a:ext cx="3409950" cy="93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8539671-CD6E-41E3-BE36-389DBB46A808}"/>
              </a:ext>
            </a:extLst>
          </p:cNvPr>
          <p:cNvSpPr>
            <a:spLocks noGrp="1"/>
          </p:cNvSpPr>
          <p:nvPr>
            <p:ph sz="quarter" idx="17"/>
          </p:nvPr>
        </p:nvSpPr>
        <p:spPr>
          <a:xfrm>
            <a:off x="1847850" y="3105150"/>
            <a:ext cx="3409950" cy="93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10138623-8578-4313-967B-AD975A651DD9}"/>
              </a:ext>
            </a:extLst>
          </p:cNvPr>
          <p:cNvSpPr>
            <a:spLocks noGrp="1"/>
          </p:cNvSpPr>
          <p:nvPr>
            <p:ph sz="quarter" idx="18"/>
          </p:nvPr>
        </p:nvSpPr>
        <p:spPr>
          <a:xfrm>
            <a:off x="2000250" y="3257550"/>
            <a:ext cx="3409950" cy="93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451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88525" y="6307056"/>
            <a:ext cx="500097" cy="365125"/>
          </a:xfrm>
          <a:prstGeom prst="rect">
            <a:avLst/>
          </a:prstGeom>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26510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sv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4.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sv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089133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5" r:id="rId16"/>
    <p:sldLayoutId id="2147483676" r:id="rId17"/>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6163185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128081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24622405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hyperlink" Target="https://learn.healthequity.com/Q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64E3-97E8-BB4E-98F4-30A9432A8F0E}"/>
              </a:ext>
            </a:extLst>
          </p:cNvPr>
          <p:cNvSpPr>
            <a:spLocks noGrp="1"/>
          </p:cNvSpPr>
          <p:nvPr>
            <p:ph type="title"/>
          </p:nvPr>
        </p:nvSpPr>
        <p:spPr>
          <a:xfrm>
            <a:off x="1135118" y="2315875"/>
            <a:ext cx="9627476" cy="2159566"/>
          </a:xfrm>
        </p:spPr>
        <p:txBody>
          <a:bodyPr anchor="b"/>
          <a:lstStyle/>
          <a:p>
            <a:pPr>
              <a:lnSpc>
                <a:spcPts val="7733"/>
              </a:lnSpc>
            </a:pPr>
            <a:r>
              <a:rPr lang="en-US" dirty="0">
                <a:latin typeface="Arial" panose="020B0604020202020204" pitchFamily="34" charset="0"/>
                <a:cs typeface="Arial" panose="020B0604020202020204" pitchFamily="34" charset="0"/>
              </a:rPr>
              <a:t>Level-up</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 savings</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LPFSA </a:t>
            </a:r>
          </a:p>
        </p:txBody>
      </p:sp>
      <p:pic>
        <p:nvPicPr>
          <p:cNvPr id="6" name="Picture 24" descr="HealthEquity® logo">
            <a:extLst>
              <a:ext uri="{FF2B5EF4-FFF2-40B4-BE49-F238E27FC236}">
                <a16:creationId xmlns:a16="http://schemas.microsoft.com/office/drawing/2014/main" id="{73314AFB-87FB-4B46-9DBD-EF393EBEAF1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9200" y="914401"/>
            <a:ext cx="2438400" cy="390143"/>
          </a:xfrm>
          <a:prstGeom prst="rect">
            <a:avLst/>
          </a:prstGeom>
        </p:spPr>
      </p:pic>
      <p:sp>
        <p:nvSpPr>
          <p:cNvPr id="4" name="Content Placeholder 5">
            <a:extLst>
              <a:ext uri="{FF2B5EF4-FFF2-40B4-BE49-F238E27FC236}">
                <a16:creationId xmlns:a16="http://schemas.microsoft.com/office/drawing/2014/main" id="{01059B6E-E07E-0C42-88F5-7C0164C96F64}"/>
              </a:ext>
            </a:extLst>
          </p:cNvPr>
          <p:cNvSpPr txBox="1">
            <a:spLocks/>
          </p:cNvSpPr>
          <p:nvPr/>
        </p:nvSpPr>
        <p:spPr>
          <a:xfrm>
            <a:off x="4127266" y="859583"/>
            <a:ext cx="7633325" cy="492443"/>
          </a:xfrm>
          <a:prstGeom prst="rect">
            <a:avLst/>
          </a:prstGeom>
        </p:spPr>
        <p:txBody>
          <a:bodyPr vert="horz" wrap="square" lIns="0" tIns="60960" rIns="0" bIns="60960" rtlCol="0">
            <a:spAutoFit/>
          </a:bodyPr>
          <a:lstStyle>
            <a:lvl1pPr marL="0" indent="0" algn="l" defTabSz="457200" rtl="0" eaLnBrk="1" latinLnBrk="0" hangingPunct="1">
              <a:spcBef>
                <a:spcPts val="1000"/>
              </a:spcBef>
              <a:buFont typeface="Wingdings" pitchFamily="2" charset="2"/>
              <a:buNone/>
              <a:defRPr sz="2400" b="0" i="0" kern="1200">
                <a:solidFill>
                  <a:srgbClr val="FFFFFF"/>
                </a:solidFill>
                <a:latin typeface="Sanchez Slab Bold" panose="02000000000000000000" pitchFamily="2" charset="0"/>
                <a:ea typeface="+mn-ea"/>
                <a:cs typeface="+mn-cs"/>
              </a:defRPr>
            </a:lvl1pPr>
            <a:lvl2pPr marL="457189" indent="0" algn="l" defTabSz="457200" rtl="0" eaLnBrk="1" latinLnBrk="0" hangingPunct="1">
              <a:spcBef>
                <a:spcPts val="1000"/>
              </a:spcBef>
              <a:buFont typeface="Wingdings" pitchFamily="2" charset="2"/>
              <a:buNone/>
              <a:defRPr sz="1800" b="0" i="0" kern="1200">
                <a:solidFill>
                  <a:schemeClr val="tx1"/>
                </a:solidFill>
                <a:latin typeface="Helvetica Condensed" panose="020B0606020202030204" pitchFamily="34" charset="0"/>
                <a:ea typeface="+mn-ea"/>
                <a:cs typeface="+mn-cs"/>
              </a:defRPr>
            </a:lvl2pPr>
            <a:lvl3pPr marL="914378"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3pPr>
            <a:lvl4pPr marL="1371566"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4pPr>
            <a:lvl5pPr marL="1828754"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333"/>
              </a:spcBef>
            </a:pPr>
            <a:r>
              <a:rPr lang="en-US" dirty="0">
                <a:latin typeface="Arial" panose="020B0604020202020204" pitchFamily="34" charset="0"/>
                <a:cs typeface="Arial" panose="020B0604020202020204" pitchFamily="34" charset="0"/>
              </a:rPr>
              <a:t>Limited Purpose Flexible Spending Account (LPFSA)</a:t>
            </a:r>
          </a:p>
        </p:txBody>
      </p:sp>
      <p:sp>
        <p:nvSpPr>
          <p:cNvPr id="3" name="Content Placeholder 2">
            <a:extLst>
              <a:ext uri="{FF2B5EF4-FFF2-40B4-BE49-F238E27FC236}">
                <a16:creationId xmlns:a16="http://schemas.microsoft.com/office/drawing/2014/main" id="{10735D2D-4FE6-4C05-9061-2334F0E3E0BD}"/>
              </a:ext>
            </a:extLst>
          </p:cNvPr>
          <p:cNvSpPr>
            <a:spLocks noGrp="1"/>
          </p:cNvSpPr>
          <p:nvPr>
            <p:ph sz="quarter" idx="11"/>
          </p:nvPr>
        </p:nvSpPr>
        <p:spPr>
          <a:xfrm>
            <a:off x="1106672" y="5995669"/>
            <a:ext cx="8093312" cy="584969"/>
          </a:xfrm>
        </p:spPr>
        <p:txBody>
          <a:bodyPr vert="horz" lIns="91440" tIns="45720" rIns="91440" bIns="45720" rtlCol="0" anchor="t">
            <a:normAutofit/>
          </a:bodyPr>
          <a:lstStyle/>
          <a:p>
            <a:pPr marL="0" lvl="0" indent="0" defTabSz="914400">
              <a:spcBef>
                <a:spcPts val="0"/>
              </a:spcBef>
              <a:buNone/>
            </a:pPr>
            <a:r>
              <a:rPr lang="en-US" sz="1050" dirty="0">
                <a:solidFill>
                  <a:srgbClr val="FFFFFF"/>
                </a:solidFill>
                <a:latin typeface="Arial"/>
                <a:cs typeface="Arial"/>
              </a:rPr>
              <a:t>Copyright © 2022 HealthEquity, Inc. All rights reserved.</a:t>
            </a:r>
          </a:p>
          <a:p>
            <a:pPr marL="0" lvl="0" indent="0" defTabSz="914400">
              <a:spcBef>
                <a:spcPts val="0"/>
              </a:spcBef>
              <a:buNone/>
            </a:pPr>
            <a:r>
              <a:rPr lang="en-US" sz="1067" dirty="0">
                <a:solidFill>
                  <a:srgbClr val="FFFFFF"/>
                </a:solidFill>
                <a:cs typeface="Arial" pitchFamily="34" charset="0"/>
              </a:rPr>
              <a:t>HealthEquity does not provide legal, tax or financial advice. Always consult a professional when making life-changing decisions.</a:t>
            </a:r>
          </a:p>
        </p:txBody>
      </p: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8C24E-1B9B-473E-A57A-2CD87E34F2E8}"/>
              </a:ext>
            </a:extLst>
          </p:cNvPr>
          <p:cNvSpPr>
            <a:spLocks noGrp="1"/>
          </p:cNvSpPr>
          <p:nvPr>
            <p:ph type="title"/>
          </p:nvPr>
        </p:nvSpPr>
        <p:spPr>
          <a:xfrm>
            <a:off x="609600" y="-820737"/>
            <a:ext cx="10972800" cy="820737"/>
          </a:xfrm>
        </p:spPr>
        <p:txBody>
          <a:bodyPr vert="horz" wrap="square" lIns="121920" tIns="121920" rIns="121920" bIns="121920" rtlCol="0" anchor="b" anchorCtr="0">
            <a:spAutoFit/>
          </a:bodyPr>
          <a:lstStyle/>
          <a:p>
            <a:r>
              <a:rPr lang="en-US" dirty="0"/>
              <a:t>Why would I need an LPFSA and an HSA?</a:t>
            </a:r>
          </a:p>
        </p:txBody>
      </p:sp>
      <p:sp>
        <p:nvSpPr>
          <p:cNvPr id="8" name="Content Placeholder 7">
            <a:extLst>
              <a:ext uri="{FF2B5EF4-FFF2-40B4-BE49-F238E27FC236}">
                <a16:creationId xmlns:a16="http://schemas.microsoft.com/office/drawing/2014/main" id="{DB2474E4-5523-4438-B7AA-F5CFD9DCE082}"/>
              </a:ext>
            </a:extLst>
          </p:cNvPr>
          <p:cNvSpPr>
            <a:spLocks noGrp="1"/>
          </p:cNvSpPr>
          <p:nvPr>
            <p:ph sz="quarter" idx="13"/>
          </p:nvPr>
        </p:nvSpPr>
        <p:spPr>
          <a:xfrm>
            <a:off x="433881" y="312675"/>
            <a:ext cx="10430486" cy="1884363"/>
          </a:xfrm>
        </p:spPr>
        <p:txBody>
          <a:bodyPr>
            <a:normAutofit/>
          </a:bodyPr>
          <a:lstStyle/>
          <a:p>
            <a:pPr marL="0" lvl="0" indent="0" defTabSz="914400">
              <a:lnSpc>
                <a:spcPct val="110000"/>
              </a:lnSpc>
              <a:spcBef>
                <a:spcPts val="0"/>
              </a:spcBef>
              <a:buNone/>
            </a:pPr>
            <a:r>
              <a:rPr lang="en-US" sz="3800" b="1" dirty="0">
                <a:solidFill>
                  <a:srgbClr val="592C82"/>
                </a:solidFill>
                <a:latin typeface="+mj-lt"/>
              </a:rPr>
              <a:t>A LPFSA can complement your HSA nicely </a:t>
            </a:r>
            <a:br>
              <a:rPr lang="en-US" sz="3800" b="1" dirty="0">
                <a:solidFill>
                  <a:srgbClr val="592C82"/>
                </a:solidFill>
                <a:latin typeface="+mj-lt"/>
              </a:rPr>
            </a:br>
            <a:r>
              <a:rPr lang="en-US" sz="3800" b="1" dirty="0">
                <a:solidFill>
                  <a:srgbClr val="592C82"/>
                </a:solidFill>
                <a:latin typeface="+mj-lt"/>
              </a:rPr>
              <a:t>if you are saving for the long-term</a:t>
            </a:r>
          </a:p>
        </p:txBody>
      </p:sp>
      <p:sp>
        <p:nvSpPr>
          <p:cNvPr id="7" name="Content Placeholder 6">
            <a:extLst>
              <a:ext uri="{FF2B5EF4-FFF2-40B4-BE49-F238E27FC236}">
                <a16:creationId xmlns:a16="http://schemas.microsoft.com/office/drawing/2014/main" id="{C2C3E9B9-6431-4169-A9FF-CD21BB27437B}"/>
              </a:ext>
            </a:extLst>
          </p:cNvPr>
          <p:cNvSpPr>
            <a:spLocks noGrp="1"/>
          </p:cNvSpPr>
          <p:nvPr>
            <p:ph sz="quarter" idx="11"/>
          </p:nvPr>
        </p:nvSpPr>
        <p:spPr>
          <a:xfrm>
            <a:off x="457830" y="2093916"/>
            <a:ext cx="3800788" cy="3825442"/>
          </a:xfrm>
        </p:spPr>
        <p:txBody>
          <a:bodyPr anchor="t"/>
          <a:lstStyle/>
          <a:p>
            <a:pPr lvl="0" defTabSz="914400">
              <a:lnSpc>
                <a:spcPct val="100000"/>
              </a:lnSpc>
              <a:spcAft>
                <a:spcPts val="600"/>
              </a:spcAft>
            </a:pPr>
            <a:r>
              <a:rPr lang="en-US" sz="2400" dirty="0">
                <a:solidFill>
                  <a:srgbClr val="007A96"/>
                </a:solidFill>
              </a:rPr>
              <a:t>Consider these questions:</a:t>
            </a:r>
          </a:p>
          <a:p>
            <a:pPr marL="342900" lvl="0" indent="-342900" defTabSz="914400">
              <a:lnSpc>
                <a:spcPct val="120000"/>
              </a:lnSpc>
              <a:spcAft>
                <a:spcPts val="1200"/>
              </a:spcAft>
              <a:buFont typeface="+mj-lt"/>
              <a:buAutoNum type="arabicPeriod"/>
            </a:pPr>
            <a:r>
              <a:rPr lang="en-US" sz="1700" dirty="0">
                <a:solidFill>
                  <a:srgbClr val="626362"/>
                </a:solidFill>
              </a:rPr>
              <a:t>Do you need funds at the </a:t>
            </a:r>
            <a:br>
              <a:rPr lang="en-US" sz="1700" dirty="0">
                <a:solidFill>
                  <a:srgbClr val="626362"/>
                </a:solidFill>
              </a:rPr>
            </a:br>
            <a:r>
              <a:rPr lang="en-US" sz="1700" dirty="0">
                <a:solidFill>
                  <a:srgbClr val="626362"/>
                </a:solidFill>
              </a:rPr>
              <a:t>start of the plan year for </a:t>
            </a:r>
            <a:br>
              <a:rPr lang="en-US" sz="1700" dirty="0">
                <a:solidFill>
                  <a:srgbClr val="626362"/>
                </a:solidFill>
              </a:rPr>
            </a:br>
            <a:r>
              <a:rPr lang="en-US" sz="1700" dirty="0">
                <a:solidFill>
                  <a:srgbClr val="626362"/>
                </a:solidFill>
              </a:rPr>
              <a:t>dental and vision expenses, which an LPFSA provides?</a:t>
            </a:r>
          </a:p>
          <a:p>
            <a:pPr marL="342900" lvl="0" indent="-342900" defTabSz="914400">
              <a:lnSpc>
                <a:spcPct val="120000"/>
              </a:lnSpc>
              <a:spcAft>
                <a:spcPts val="600"/>
              </a:spcAft>
              <a:buFont typeface="+mj-lt"/>
              <a:buAutoNum type="arabicPeriod"/>
            </a:pPr>
            <a:r>
              <a:rPr lang="en-US" sz="1700" dirty="0">
                <a:solidFill>
                  <a:srgbClr val="626362"/>
                </a:solidFill>
              </a:rPr>
              <a:t>Do you plan to maximize </a:t>
            </a:r>
            <a:br>
              <a:rPr lang="en-US" sz="1700" dirty="0">
                <a:solidFill>
                  <a:srgbClr val="626362"/>
                </a:solidFill>
              </a:rPr>
            </a:br>
            <a:r>
              <a:rPr lang="en-US" sz="1700" dirty="0">
                <a:solidFill>
                  <a:srgbClr val="626362"/>
                </a:solidFill>
              </a:rPr>
              <a:t>your HSA contributions </a:t>
            </a:r>
            <a:br>
              <a:rPr lang="en-US" sz="1700" dirty="0">
                <a:solidFill>
                  <a:srgbClr val="626362"/>
                </a:solidFill>
              </a:rPr>
            </a:br>
            <a:r>
              <a:rPr lang="en-US" sz="1700" dirty="0">
                <a:solidFill>
                  <a:srgbClr val="626362"/>
                </a:solidFill>
              </a:rPr>
              <a:t>in order to have long-</a:t>
            </a:r>
            <a:br>
              <a:rPr lang="en-US" sz="1700" dirty="0">
                <a:solidFill>
                  <a:srgbClr val="626362"/>
                </a:solidFill>
              </a:rPr>
            </a:br>
            <a:r>
              <a:rPr lang="en-US" sz="1700" dirty="0">
                <a:solidFill>
                  <a:srgbClr val="626362"/>
                </a:solidFill>
              </a:rPr>
              <a:t>term savings? </a:t>
            </a:r>
          </a:p>
        </p:txBody>
      </p:sp>
      <p:grpSp>
        <p:nvGrpSpPr>
          <p:cNvPr id="11" name="Group 10" descr="Bar graph showing LPFSA (Short-term spending) and HSA (Long-term saving) from January to December along with spending in Year 2 and Year 3. LPFSA was highest in January while HSA was lowest and HSA was highest in December while there was no LPFSA.">
            <a:extLst>
              <a:ext uri="{FF2B5EF4-FFF2-40B4-BE49-F238E27FC236}">
                <a16:creationId xmlns:a16="http://schemas.microsoft.com/office/drawing/2014/main" id="{D0BD8B0F-6D48-4A4C-BCD4-DB7DE87A4D5E}"/>
              </a:ext>
            </a:extLst>
          </p:cNvPr>
          <p:cNvGrpSpPr/>
          <p:nvPr/>
        </p:nvGrpSpPr>
        <p:grpSpPr>
          <a:xfrm>
            <a:off x="4671585" y="2169126"/>
            <a:ext cx="7187608" cy="4170672"/>
            <a:chOff x="4671585" y="2183194"/>
            <a:chExt cx="7187608" cy="4170672"/>
          </a:xfrm>
        </p:grpSpPr>
        <p:grpSp>
          <p:nvGrpSpPr>
            <p:cNvPr id="2" name="Group 1" descr="Bar chart comparing LPFSA funds and HSA funds over time. The LPFSA begins the year with money immediately, but it decreases over time as funds are used. The HSA starts with small amount of money that builds over the first year and following years as funds are added.">
              <a:extLst>
                <a:ext uri="{FF2B5EF4-FFF2-40B4-BE49-F238E27FC236}">
                  <a16:creationId xmlns:a16="http://schemas.microsoft.com/office/drawing/2014/main" id="{88BA0C4A-307C-41D0-9980-3C1BA66587B7}"/>
                </a:ext>
              </a:extLst>
            </p:cNvPr>
            <p:cNvGrpSpPr/>
            <p:nvPr/>
          </p:nvGrpSpPr>
          <p:grpSpPr>
            <a:xfrm>
              <a:off x="4671585" y="2259214"/>
              <a:ext cx="7187608" cy="4094652"/>
              <a:chOff x="497416" y="501294"/>
              <a:chExt cx="8071918" cy="4153470"/>
            </a:xfrm>
          </p:grpSpPr>
          <p:cxnSp>
            <p:nvCxnSpPr>
              <p:cNvPr id="23" name="Straight Connector 22">
                <a:extLst>
                  <a:ext uri="{FF2B5EF4-FFF2-40B4-BE49-F238E27FC236}">
                    <a16:creationId xmlns:a16="http://schemas.microsoft.com/office/drawing/2014/main" id="{15FC8601-1728-4540-B27B-433DADAD086C}"/>
                  </a:ext>
                  <a:ext uri="{C183D7F6-B498-43B3-948B-1728B52AA6E4}">
                    <adec:decorative xmlns:adec="http://schemas.microsoft.com/office/drawing/2017/decorative" val="1"/>
                  </a:ext>
                </a:extLst>
              </p:cNvPr>
              <p:cNvCxnSpPr>
                <a:cxnSpLocks/>
              </p:cNvCxnSpPr>
              <p:nvPr/>
            </p:nvCxnSpPr>
            <p:spPr>
              <a:xfrm flipH="1">
                <a:off x="497416" y="4365064"/>
                <a:ext cx="8071918" cy="12701"/>
              </a:xfrm>
              <a:prstGeom prst="line">
                <a:avLst/>
              </a:prstGeom>
              <a:ln w="31750">
                <a:solidFill>
                  <a:schemeClr val="accent5"/>
                </a:solidFill>
                <a:head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48E9C76-B524-FB4C-82E6-E77DE7F55561}"/>
                  </a:ext>
                  <a:ext uri="{C183D7F6-B498-43B3-948B-1728B52AA6E4}">
                    <adec:decorative xmlns:adec="http://schemas.microsoft.com/office/drawing/2017/decorative" val="1"/>
                  </a:ext>
                </a:extLst>
              </p:cNvPr>
              <p:cNvSpPr txBox="1"/>
              <p:nvPr/>
            </p:nvSpPr>
            <p:spPr>
              <a:xfrm>
                <a:off x="537346" y="4377765"/>
                <a:ext cx="434735" cy="276999"/>
              </a:xfrm>
              <a:prstGeom prst="rect">
                <a:avLst/>
              </a:prstGeom>
              <a:noFill/>
            </p:spPr>
            <p:txBody>
              <a:bodyPr wrap="square" rtlCol="0">
                <a:spAutoFit/>
              </a:bodyPr>
              <a:lstStyle/>
              <a:p>
                <a:pPr algn="ctr"/>
                <a:r>
                  <a:rPr lang="en-US" sz="900">
                    <a:solidFill>
                      <a:srgbClr val="6F6F6F"/>
                    </a:solidFill>
                  </a:rPr>
                  <a:t>Jan</a:t>
                </a:r>
              </a:p>
            </p:txBody>
          </p:sp>
          <p:sp>
            <p:nvSpPr>
              <p:cNvPr id="31" name="TextBox 30">
                <a:extLst>
                  <a:ext uri="{FF2B5EF4-FFF2-40B4-BE49-F238E27FC236}">
                    <a16:creationId xmlns:a16="http://schemas.microsoft.com/office/drawing/2014/main" id="{787D4CEA-F86F-1842-A84E-AB38F0D5BBC8}"/>
                  </a:ext>
                  <a:ext uri="{C183D7F6-B498-43B3-948B-1728B52AA6E4}">
                    <adec:decorative xmlns:adec="http://schemas.microsoft.com/office/drawing/2017/decorative" val="1"/>
                  </a:ext>
                </a:extLst>
              </p:cNvPr>
              <p:cNvSpPr txBox="1"/>
              <p:nvPr/>
            </p:nvSpPr>
            <p:spPr>
              <a:xfrm>
                <a:off x="1024668" y="4377765"/>
                <a:ext cx="431529" cy="276999"/>
              </a:xfrm>
              <a:prstGeom prst="rect">
                <a:avLst/>
              </a:prstGeom>
              <a:noFill/>
            </p:spPr>
            <p:txBody>
              <a:bodyPr wrap="square" rtlCol="0">
                <a:spAutoFit/>
              </a:bodyPr>
              <a:lstStyle/>
              <a:p>
                <a:pPr algn="ctr"/>
                <a:r>
                  <a:rPr lang="en-US" sz="900">
                    <a:solidFill>
                      <a:srgbClr val="6F6F6F"/>
                    </a:solidFill>
                  </a:rPr>
                  <a:t>Feb</a:t>
                </a:r>
              </a:p>
            </p:txBody>
          </p:sp>
          <p:sp>
            <p:nvSpPr>
              <p:cNvPr id="32" name="TextBox 31">
                <a:extLst>
                  <a:ext uri="{FF2B5EF4-FFF2-40B4-BE49-F238E27FC236}">
                    <a16:creationId xmlns:a16="http://schemas.microsoft.com/office/drawing/2014/main" id="{6091AAC1-7A5D-4343-BA94-D373CA65F442}"/>
                  </a:ext>
                  <a:ext uri="{C183D7F6-B498-43B3-948B-1728B52AA6E4}">
                    <adec:decorative xmlns:adec="http://schemas.microsoft.com/office/drawing/2017/decorative" val="1"/>
                  </a:ext>
                </a:extLst>
              </p:cNvPr>
              <p:cNvSpPr txBox="1"/>
              <p:nvPr/>
            </p:nvSpPr>
            <p:spPr>
              <a:xfrm>
                <a:off x="1484006" y="4377765"/>
                <a:ext cx="463589" cy="276999"/>
              </a:xfrm>
              <a:prstGeom prst="rect">
                <a:avLst/>
              </a:prstGeom>
              <a:noFill/>
            </p:spPr>
            <p:txBody>
              <a:bodyPr wrap="square" rtlCol="0">
                <a:spAutoFit/>
              </a:bodyPr>
              <a:lstStyle/>
              <a:p>
                <a:pPr algn="ctr"/>
                <a:r>
                  <a:rPr lang="en-US" sz="900">
                    <a:solidFill>
                      <a:srgbClr val="6F6F6F"/>
                    </a:solidFill>
                  </a:rPr>
                  <a:t>Mar</a:t>
                </a:r>
              </a:p>
            </p:txBody>
          </p:sp>
          <p:sp>
            <p:nvSpPr>
              <p:cNvPr id="33" name="TextBox 32">
                <a:extLst>
                  <a:ext uri="{FF2B5EF4-FFF2-40B4-BE49-F238E27FC236}">
                    <a16:creationId xmlns:a16="http://schemas.microsoft.com/office/drawing/2014/main" id="{F419C90C-116D-B546-B153-2A4868ECC260}"/>
                  </a:ext>
                  <a:ext uri="{C183D7F6-B498-43B3-948B-1728B52AA6E4}">
                    <adec:decorative xmlns:adec="http://schemas.microsoft.com/office/drawing/2017/decorative" val="1"/>
                  </a:ext>
                </a:extLst>
              </p:cNvPr>
              <p:cNvSpPr txBox="1"/>
              <p:nvPr/>
            </p:nvSpPr>
            <p:spPr>
              <a:xfrm>
                <a:off x="2001798" y="4377765"/>
                <a:ext cx="434734" cy="276999"/>
              </a:xfrm>
              <a:prstGeom prst="rect">
                <a:avLst/>
              </a:prstGeom>
              <a:noFill/>
            </p:spPr>
            <p:txBody>
              <a:bodyPr wrap="square" rtlCol="0">
                <a:spAutoFit/>
              </a:bodyPr>
              <a:lstStyle/>
              <a:p>
                <a:pPr algn="ctr"/>
                <a:r>
                  <a:rPr lang="en-US" sz="900">
                    <a:solidFill>
                      <a:srgbClr val="6F6F6F"/>
                    </a:solidFill>
                  </a:rPr>
                  <a:t>Apr</a:t>
                </a:r>
              </a:p>
            </p:txBody>
          </p:sp>
          <p:sp>
            <p:nvSpPr>
              <p:cNvPr id="34" name="TextBox 33">
                <a:extLst>
                  <a:ext uri="{FF2B5EF4-FFF2-40B4-BE49-F238E27FC236}">
                    <a16:creationId xmlns:a16="http://schemas.microsoft.com/office/drawing/2014/main" id="{439714BF-1D6D-5549-B141-8B69BDDC5C5D}"/>
                  </a:ext>
                  <a:ext uri="{C183D7F6-B498-43B3-948B-1728B52AA6E4}">
                    <adec:decorative xmlns:adec="http://schemas.microsoft.com/office/drawing/2017/decorative" val="1"/>
                  </a:ext>
                </a:extLst>
              </p:cNvPr>
              <p:cNvSpPr txBox="1"/>
              <p:nvPr/>
            </p:nvSpPr>
            <p:spPr>
              <a:xfrm>
                <a:off x="2472169" y="4377765"/>
                <a:ext cx="484428" cy="276999"/>
              </a:xfrm>
              <a:prstGeom prst="rect">
                <a:avLst/>
              </a:prstGeom>
              <a:noFill/>
            </p:spPr>
            <p:txBody>
              <a:bodyPr wrap="square" rtlCol="0">
                <a:spAutoFit/>
              </a:bodyPr>
              <a:lstStyle/>
              <a:p>
                <a:pPr algn="ctr"/>
                <a:r>
                  <a:rPr lang="en-US" sz="900">
                    <a:solidFill>
                      <a:srgbClr val="6F6F6F"/>
                    </a:solidFill>
                  </a:rPr>
                  <a:t>May</a:t>
                </a:r>
              </a:p>
            </p:txBody>
          </p:sp>
          <p:sp>
            <p:nvSpPr>
              <p:cNvPr id="35" name="TextBox 34">
                <a:extLst>
                  <a:ext uri="{FF2B5EF4-FFF2-40B4-BE49-F238E27FC236}">
                    <a16:creationId xmlns:a16="http://schemas.microsoft.com/office/drawing/2014/main" id="{DA14B97A-B2D2-6A49-9DCB-E72B0CF2DB82}"/>
                  </a:ext>
                  <a:ext uri="{C183D7F6-B498-43B3-948B-1728B52AA6E4}">
                    <adec:decorative xmlns:adec="http://schemas.microsoft.com/office/drawing/2017/decorative" val="1"/>
                  </a:ext>
                </a:extLst>
              </p:cNvPr>
              <p:cNvSpPr txBox="1"/>
              <p:nvPr/>
            </p:nvSpPr>
            <p:spPr>
              <a:xfrm>
                <a:off x="2994305" y="4377765"/>
                <a:ext cx="444353" cy="276999"/>
              </a:xfrm>
              <a:prstGeom prst="rect">
                <a:avLst/>
              </a:prstGeom>
              <a:noFill/>
            </p:spPr>
            <p:txBody>
              <a:bodyPr wrap="square" rtlCol="0">
                <a:spAutoFit/>
              </a:bodyPr>
              <a:lstStyle/>
              <a:p>
                <a:pPr algn="ctr"/>
                <a:r>
                  <a:rPr lang="en-US" sz="900">
                    <a:solidFill>
                      <a:srgbClr val="6F6F6F"/>
                    </a:solidFill>
                  </a:rPr>
                  <a:t>Jun</a:t>
                </a:r>
              </a:p>
            </p:txBody>
          </p:sp>
          <p:sp>
            <p:nvSpPr>
              <p:cNvPr id="36" name="TextBox 35">
                <a:extLst>
                  <a:ext uri="{FF2B5EF4-FFF2-40B4-BE49-F238E27FC236}">
                    <a16:creationId xmlns:a16="http://schemas.microsoft.com/office/drawing/2014/main" id="{17BECB43-3C95-DE44-AFC5-642A19718D33}"/>
                  </a:ext>
                  <a:ext uri="{C183D7F6-B498-43B3-948B-1728B52AA6E4}">
                    <adec:decorative xmlns:adec="http://schemas.microsoft.com/office/drawing/2017/decorative" val="1"/>
                  </a:ext>
                </a:extLst>
              </p:cNvPr>
              <p:cNvSpPr txBox="1"/>
              <p:nvPr/>
            </p:nvSpPr>
            <p:spPr>
              <a:xfrm>
                <a:off x="3530064" y="4377765"/>
                <a:ext cx="394660" cy="276999"/>
              </a:xfrm>
              <a:prstGeom prst="rect">
                <a:avLst/>
              </a:prstGeom>
              <a:noFill/>
            </p:spPr>
            <p:txBody>
              <a:bodyPr wrap="square" rtlCol="0">
                <a:spAutoFit/>
              </a:bodyPr>
              <a:lstStyle/>
              <a:p>
                <a:pPr algn="ctr"/>
                <a:r>
                  <a:rPr lang="en-US" sz="900">
                    <a:solidFill>
                      <a:srgbClr val="6F6F6F"/>
                    </a:solidFill>
                  </a:rPr>
                  <a:t>Jul</a:t>
                </a:r>
              </a:p>
            </p:txBody>
          </p:sp>
          <p:sp>
            <p:nvSpPr>
              <p:cNvPr id="37" name="TextBox 36">
                <a:extLst>
                  <a:ext uri="{FF2B5EF4-FFF2-40B4-BE49-F238E27FC236}">
                    <a16:creationId xmlns:a16="http://schemas.microsoft.com/office/drawing/2014/main" id="{824FEFF3-8CC6-A144-A10B-8A87156B2576}"/>
                  </a:ext>
                  <a:ext uri="{C183D7F6-B498-43B3-948B-1728B52AA6E4}">
                    <adec:decorative xmlns:adec="http://schemas.microsoft.com/office/drawing/2017/decorative" val="1"/>
                  </a:ext>
                </a:extLst>
              </p:cNvPr>
              <p:cNvSpPr txBox="1"/>
              <p:nvPr/>
            </p:nvSpPr>
            <p:spPr>
              <a:xfrm>
                <a:off x="4009961" y="4377765"/>
                <a:ext cx="463588" cy="276999"/>
              </a:xfrm>
              <a:prstGeom prst="rect">
                <a:avLst/>
              </a:prstGeom>
              <a:noFill/>
            </p:spPr>
            <p:txBody>
              <a:bodyPr wrap="square" rtlCol="0">
                <a:spAutoFit/>
              </a:bodyPr>
              <a:lstStyle/>
              <a:p>
                <a:pPr algn="ctr"/>
                <a:r>
                  <a:rPr lang="en-US" sz="900">
                    <a:solidFill>
                      <a:srgbClr val="6F6F6F"/>
                    </a:solidFill>
                  </a:rPr>
                  <a:t>Aug</a:t>
                </a:r>
              </a:p>
            </p:txBody>
          </p:sp>
          <p:sp>
            <p:nvSpPr>
              <p:cNvPr id="38" name="TextBox 37">
                <a:extLst>
                  <a:ext uri="{FF2B5EF4-FFF2-40B4-BE49-F238E27FC236}">
                    <a16:creationId xmlns:a16="http://schemas.microsoft.com/office/drawing/2014/main" id="{2A323FB7-8C8E-FD46-918C-CF1DB5D8C559}"/>
                  </a:ext>
                  <a:ext uri="{C183D7F6-B498-43B3-948B-1728B52AA6E4}">
                    <adec:decorative xmlns:adec="http://schemas.microsoft.com/office/drawing/2017/decorative" val="1"/>
                  </a:ext>
                </a:extLst>
              </p:cNvPr>
              <p:cNvSpPr txBox="1"/>
              <p:nvPr/>
            </p:nvSpPr>
            <p:spPr>
              <a:xfrm>
                <a:off x="4519703" y="4377765"/>
                <a:ext cx="453971" cy="276999"/>
              </a:xfrm>
              <a:prstGeom prst="rect">
                <a:avLst/>
              </a:prstGeom>
              <a:noFill/>
            </p:spPr>
            <p:txBody>
              <a:bodyPr wrap="square" rtlCol="0">
                <a:spAutoFit/>
              </a:bodyPr>
              <a:lstStyle/>
              <a:p>
                <a:pPr algn="ctr"/>
                <a:r>
                  <a:rPr lang="en-US" sz="900">
                    <a:solidFill>
                      <a:srgbClr val="6F6F6F"/>
                    </a:solidFill>
                  </a:rPr>
                  <a:t>Sep</a:t>
                </a:r>
              </a:p>
            </p:txBody>
          </p:sp>
          <p:sp>
            <p:nvSpPr>
              <p:cNvPr id="39" name="TextBox 38">
                <a:extLst>
                  <a:ext uri="{FF2B5EF4-FFF2-40B4-BE49-F238E27FC236}">
                    <a16:creationId xmlns:a16="http://schemas.microsoft.com/office/drawing/2014/main" id="{1AF5B8C6-02AA-8349-9BF5-D358356DC4D0}"/>
                  </a:ext>
                  <a:ext uri="{C183D7F6-B498-43B3-948B-1728B52AA6E4}">
                    <adec:decorative xmlns:adec="http://schemas.microsoft.com/office/drawing/2017/decorative" val="1"/>
                  </a:ext>
                </a:extLst>
              </p:cNvPr>
              <p:cNvSpPr txBox="1"/>
              <p:nvPr/>
            </p:nvSpPr>
            <p:spPr>
              <a:xfrm>
                <a:off x="5053912" y="4377765"/>
                <a:ext cx="433131" cy="276999"/>
              </a:xfrm>
              <a:prstGeom prst="rect">
                <a:avLst/>
              </a:prstGeom>
              <a:noFill/>
            </p:spPr>
            <p:txBody>
              <a:bodyPr wrap="square" rtlCol="0">
                <a:spAutoFit/>
              </a:bodyPr>
              <a:lstStyle/>
              <a:p>
                <a:pPr algn="ctr"/>
                <a:r>
                  <a:rPr lang="en-US" sz="900">
                    <a:solidFill>
                      <a:srgbClr val="6F6F6F"/>
                    </a:solidFill>
                  </a:rPr>
                  <a:t>Oct</a:t>
                </a:r>
              </a:p>
            </p:txBody>
          </p:sp>
          <p:sp>
            <p:nvSpPr>
              <p:cNvPr id="40" name="TextBox 39">
                <a:extLst>
                  <a:ext uri="{FF2B5EF4-FFF2-40B4-BE49-F238E27FC236}">
                    <a16:creationId xmlns:a16="http://schemas.microsoft.com/office/drawing/2014/main" id="{DBC8884E-8C55-154E-96CB-52F9D4D483E2}"/>
                  </a:ext>
                  <a:ext uri="{C183D7F6-B498-43B3-948B-1728B52AA6E4}">
                    <adec:decorative xmlns:adec="http://schemas.microsoft.com/office/drawing/2017/decorative" val="1"/>
                  </a:ext>
                </a:extLst>
              </p:cNvPr>
              <p:cNvSpPr txBox="1"/>
              <p:nvPr/>
            </p:nvSpPr>
            <p:spPr>
              <a:xfrm>
                <a:off x="5555426" y="4377765"/>
                <a:ext cx="463589" cy="276999"/>
              </a:xfrm>
              <a:prstGeom prst="rect">
                <a:avLst/>
              </a:prstGeom>
              <a:noFill/>
            </p:spPr>
            <p:txBody>
              <a:bodyPr wrap="square" rtlCol="0">
                <a:spAutoFit/>
              </a:bodyPr>
              <a:lstStyle/>
              <a:p>
                <a:pPr algn="ctr"/>
                <a:r>
                  <a:rPr lang="en-US" sz="900">
                    <a:solidFill>
                      <a:srgbClr val="6F6F6F"/>
                    </a:solidFill>
                  </a:rPr>
                  <a:t>Nov</a:t>
                </a:r>
              </a:p>
            </p:txBody>
          </p:sp>
          <p:sp>
            <p:nvSpPr>
              <p:cNvPr id="41" name="TextBox 40">
                <a:extLst>
                  <a:ext uri="{FF2B5EF4-FFF2-40B4-BE49-F238E27FC236}">
                    <a16:creationId xmlns:a16="http://schemas.microsoft.com/office/drawing/2014/main" id="{D582D7AD-3C3C-8548-A300-C3E66FC0BB16}"/>
                  </a:ext>
                  <a:ext uri="{C183D7F6-B498-43B3-948B-1728B52AA6E4}">
                    <adec:decorative xmlns:adec="http://schemas.microsoft.com/office/drawing/2017/decorative" val="1"/>
                  </a:ext>
                </a:extLst>
              </p:cNvPr>
              <p:cNvSpPr txBox="1"/>
              <p:nvPr/>
            </p:nvSpPr>
            <p:spPr>
              <a:xfrm>
                <a:off x="6214128" y="4377765"/>
                <a:ext cx="450764" cy="276999"/>
              </a:xfrm>
              <a:prstGeom prst="rect">
                <a:avLst/>
              </a:prstGeom>
              <a:noFill/>
            </p:spPr>
            <p:txBody>
              <a:bodyPr wrap="square" rtlCol="0">
                <a:spAutoFit/>
              </a:bodyPr>
              <a:lstStyle/>
              <a:p>
                <a:pPr algn="ctr"/>
                <a:r>
                  <a:rPr lang="en-US" sz="900">
                    <a:solidFill>
                      <a:srgbClr val="6F6F6F"/>
                    </a:solidFill>
                  </a:rPr>
                  <a:t>Dec</a:t>
                </a:r>
              </a:p>
            </p:txBody>
          </p:sp>
          <p:sp>
            <p:nvSpPr>
              <p:cNvPr id="4" name="Rectangle 3">
                <a:extLst>
                  <a:ext uri="{FF2B5EF4-FFF2-40B4-BE49-F238E27FC236}">
                    <a16:creationId xmlns:a16="http://schemas.microsoft.com/office/drawing/2014/main" id="{C742DA3F-6A27-324A-B96E-297971E0276F}"/>
                  </a:ext>
                  <a:ext uri="{C183D7F6-B498-43B3-948B-1728B52AA6E4}">
                    <adec:decorative xmlns:adec="http://schemas.microsoft.com/office/drawing/2017/decorative" val="1"/>
                  </a:ext>
                </a:extLst>
              </p:cNvPr>
              <p:cNvSpPr/>
              <p:nvPr/>
            </p:nvSpPr>
            <p:spPr>
              <a:xfrm flipH="1">
                <a:off x="660844" y="3357241"/>
                <a:ext cx="182880" cy="995122"/>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44" name="Rectangle 43">
                <a:extLst>
                  <a:ext uri="{FF2B5EF4-FFF2-40B4-BE49-F238E27FC236}">
                    <a16:creationId xmlns:a16="http://schemas.microsoft.com/office/drawing/2014/main" id="{95130AE6-479E-4346-8708-CD716A1115F9}"/>
                  </a:ext>
                  <a:ext uri="{C183D7F6-B498-43B3-948B-1728B52AA6E4}">
                    <adec:decorative xmlns:adec="http://schemas.microsoft.com/office/drawing/2017/decorative" val="1"/>
                  </a:ext>
                </a:extLst>
              </p:cNvPr>
              <p:cNvSpPr/>
              <p:nvPr/>
            </p:nvSpPr>
            <p:spPr>
              <a:xfrm flipH="1">
                <a:off x="756428" y="4178333"/>
                <a:ext cx="182880" cy="1837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7" name="Rectangle 46">
                <a:extLst>
                  <a:ext uri="{FF2B5EF4-FFF2-40B4-BE49-F238E27FC236}">
                    <a16:creationId xmlns:a16="http://schemas.microsoft.com/office/drawing/2014/main" id="{B6B914C7-F550-6440-AE59-2C304F38C104}"/>
                  </a:ext>
                  <a:ext uri="{C183D7F6-B498-43B3-948B-1728B52AA6E4}">
                    <adec:decorative xmlns:adec="http://schemas.microsoft.com/office/drawing/2017/decorative" val="1"/>
                  </a:ext>
                </a:extLst>
              </p:cNvPr>
              <p:cNvSpPr/>
              <p:nvPr/>
            </p:nvSpPr>
            <p:spPr>
              <a:xfrm flipH="1">
                <a:off x="1137116" y="3525016"/>
                <a:ext cx="182880" cy="82734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48" name="Rectangle 47">
                <a:extLst>
                  <a:ext uri="{FF2B5EF4-FFF2-40B4-BE49-F238E27FC236}">
                    <a16:creationId xmlns:a16="http://schemas.microsoft.com/office/drawing/2014/main" id="{EDE01C08-6989-9347-823B-3049FE031FD2}"/>
                  </a:ext>
                  <a:ext uri="{C183D7F6-B498-43B3-948B-1728B52AA6E4}">
                    <adec:decorative xmlns:adec="http://schemas.microsoft.com/office/drawing/2017/decorative" val="1"/>
                  </a:ext>
                </a:extLst>
              </p:cNvPr>
              <p:cNvSpPr/>
              <p:nvPr/>
            </p:nvSpPr>
            <p:spPr>
              <a:xfrm flipH="1">
                <a:off x="1232699" y="4031741"/>
                <a:ext cx="182880" cy="330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9" name="Rectangle 48">
                <a:extLst>
                  <a:ext uri="{FF2B5EF4-FFF2-40B4-BE49-F238E27FC236}">
                    <a16:creationId xmlns:a16="http://schemas.microsoft.com/office/drawing/2014/main" id="{E9969DEC-B758-414D-AE82-EC1C5F39384A}"/>
                  </a:ext>
                  <a:ext uri="{C183D7F6-B498-43B3-948B-1728B52AA6E4}">
                    <adec:decorative xmlns:adec="http://schemas.microsoft.com/office/drawing/2017/decorative" val="1"/>
                  </a:ext>
                </a:extLst>
              </p:cNvPr>
              <p:cNvSpPr/>
              <p:nvPr/>
            </p:nvSpPr>
            <p:spPr>
              <a:xfrm flipH="1">
                <a:off x="1603963" y="3687584"/>
                <a:ext cx="182880" cy="66477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50" name="Rectangle 49">
                <a:extLst>
                  <a:ext uri="{FF2B5EF4-FFF2-40B4-BE49-F238E27FC236}">
                    <a16:creationId xmlns:a16="http://schemas.microsoft.com/office/drawing/2014/main" id="{4A091D50-E8F7-B545-A645-1F672CEA3134}"/>
                  </a:ext>
                  <a:ext uri="{C183D7F6-B498-43B3-948B-1728B52AA6E4}">
                    <adec:decorative xmlns:adec="http://schemas.microsoft.com/office/drawing/2017/decorative" val="1"/>
                  </a:ext>
                </a:extLst>
              </p:cNvPr>
              <p:cNvSpPr/>
              <p:nvPr/>
            </p:nvSpPr>
            <p:spPr>
              <a:xfrm flipH="1">
                <a:off x="1699061" y="3924045"/>
                <a:ext cx="182880" cy="4380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51" name="Rectangle 50">
                <a:extLst>
                  <a:ext uri="{FF2B5EF4-FFF2-40B4-BE49-F238E27FC236}">
                    <a16:creationId xmlns:a16="http://schemas.microsoft.com/office/drawing/2014/main" id="{E57A2083-B354-2847-AECE-10E3659CBD3D}"/>
                  </a:ext>
                  <a:ext uri="{C183D7F6-B498-43B3-948B-1728B52AA6E4}">
                    <adec:decorative xmlns:adec="http://schemas.microsoft.com/office/drawing/2017/decorative" val="1"/>
                  </a:ext>
                </a:extLst>
              </p:cNvPr>
              <p:cNvSpPr/>
              <p:nvPr/>
            </p:nvSpPr>
            <p:spPr>
              <a:xfrm flipH="1">
                <a:off x="2090042" y="3780548"/>
                <a:ext cx="182880" cy="571815"/>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52" name="Rectangle 51">
                <a:extLst>
                  <a:ext uri="{FF2B5EF4-FFF2-40B4-BE49-F238E27FC236}">
                    <a16:creationId xmlns:a16="http://schemas.microsoft.com/office/drawing/2014/main" id="{0614B9EB-A885-6046-9BCE-E06967A242E8}"/>
                  </a:ext>
                  <a:ext uri="{C183D7F6-B498-43B3-948B-1728B52AA6E4}">
                    <adec:decorative xmlns:adec="http://schemas.microsoft.com/office/drawing/2017/decorative" val="1"/>
                  </a:ext>
                </a:extLst>
              </p:cNvPr>
              <p:cNvSpPr/>
              <p:nvPr/>
            </p:nvSpPr>
            <p:spPr>
              <a:xfrm flipH="1">
                <a:off x="2178095" y="3790276"/>
                <a:ext cx="182880" cy="57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53" name="Rectangle 52">
                <a:extLst>
                  <a:ext uri="{FF2B5EF4-FFF2-40B4-BE49-F238E27FC236}">
                    <a16:creationId xmlns:a16="http://schemas.microsoft.com/office/drawing/2014/main" id="{EB56C5C0-A7DF-9749-95A5-75494B06543E}"/>
                  </a:ext>
                  <a:ext uri="{C183D7F6-B498-43B3-948B-1728B52AA6E4}">
                    <adec:decorative xmlns:adec="http://schemas.microsoft.com/office/drawing/2017/decorative" val="1"/>
                  </a:ext>
                </a:extLst>
              </p:cNvPr>
              <p:cNvSpPr/>
              <p:nvPr/>
            </p:nvSpPr>
            <p:spPr>
              <a:xfrm flipH="1">
                <a:off x="2604405" y="3869434"/>
                <a:ext cx="182880" cy="482930"/>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54" name="Rectangle 53">
                <a:extLst>
                  <a:ext uri="{FF2B5EF4-FFF2-40B4-BE49-F238E27FC236}">
                    <a16:creationId xmlns:a16="http://schemas.microsoft.com/office/drawing/2014/main" id="{CA59197A-8ED9-344A-B37D-AA82337041F4}"/>
                  </a:ext>
                  <a:ext uri="{C183D7F6-B498-43B3-948B-1728B52AA6E4}">
                    <adec:decorative xmlns:adec="http://schemas.microsoft.com/office/drawing/2017/decorative" val="1"/>
                  </a:ext>
                </a:extLst>
              </p:cNvPr>
              <p:cNvSpPr/>
              <p:nvPr/>
            </p:nvSpPr>
            <p:spPr>
              <a:xfrm flipH="1">
                <a:off x="2688811" y="3705470"/>
                <a:ext cx="182880" cy="6566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55" name="Rectangle 54">
                <a:extLst>
                  <a:ext uri="{FF2B5EF4-FFF2-40B4-BE49-F238E27FC236}">
                    <a16:creationId xmlns:a16="http://schemas.microsoft.com/office/drawing/2014/main" id="{D85F699F-B8C0-4A46-A190-284154D0BC76}"/>
                  </a:ext>
                  <a:ext uri="{C183D7F6-B498-43B3-948B-1728B52AA6E4}">
                    <adec:decorative xmlns:adec="http://schemas.microsoft.com/office/drawing/2017/decorative" val="1"/>
                  </a:ext>
                </a:extLst>
              </p:cNvPr>
              <p:cNvSpPr/>
              <p:nvPr/>
            </p:nvSpPr>
            <p:spPr>
              <a:xfrm flipH="1">
                <a:off x="3109337"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56" name="Rectangle 55">
                <a:extLst>
                  <a:ext uri="{FF2B5EF4-FFF2-40B4-BE49-F238E27FC236}">
                    <a16:creationId xmlns:a16="http://schemas.microsoft.com/office/drawing/2014/main" id="{9F1C768F-2F68-C443-B6A0-CBE2D15EAE98}"/>
                  </a:ext>
                  <a:ext uri="{C183D7F6-B498-43B3-948B-1728B52AA6E4}">
                    <adec:decorative xmlns:adec="http://schemas.microsoft.com/office/drawing/2017/decorative" val="1"/>
                  </a:ext>
                </a:extLst>
              </p:cNvPr>
              <p:cNvSpPr/>
              <p:nvPr/>
            </p:nvSpPr>
            <p:spPr>
              <a:xfrm flipH="1">
                <a:off x="3193744" y="3627376"/>
                <a:ext cx="182880" cy="7347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57" name="Rectangle 56">
                <a:extLst>
                  <a:ext uri="{FF2B5EF4-FFF2-40B4-BE49-F238E27FC236}">
                    <a16:creationId xmlns:a16="http://schemas.microsoft.com/office/drawing/2014/main" id="{019AD977-9345-7E48-9EC8-CE4D549F5306}"/>
                  </a:ext>
                  <a:ext uri="{C183D7F6-B498-43B3-948B-1728B52AA6E4}">
                    <adec:decorative xmlns:adec="http://schemas.microsoft.com/office/drawing/2017/decorative" val="1"/>
                  </a:ext>
                </a:extLst>
              </p:cNvPr>
              <p:cNvSpPr/>
              <p:nvPr/>
            </p:nvSpPr>
            <p:spPr>
              <a:xfrm flipH="1">
                <a:off x="3614273"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58" name="Rectangle 57">
                <a:extLst>
                  <a:ext uri="{FF2B5EF4-FFF2-40B4-BE49-F238E27FC236}">
                    <a16:creationId xmlns:a16="http://schemas.microsoft.com/office/drawing/2014/main" id="{55024627-3F96-5149-BEE3-883B7DB27D1A}"/>
                  </a:ext>
                  <a:ext uri="{C183D7F6-B498-43B3-948B-1728B52AA6E4}">
                    <adec:decorative xmlns:adec="http://schemas.microsoft.com/office/drawing/2017/decorative" val="1"/>
                  </a:ext>
                </a:extLst>
              </p:cNvPr>
              <p:cNvSpPr/>
              <p:nvPr/>
            </p:nvSpPr>
            <p:spPr>
              <a:xfrm flipH="1">
                <a:off x="3695553" y="3534744"/>
                <a:ext cx="182880" cy="827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5" name="Rectangle 64">
                <a:extLst>
                  <a:ext uri="{FF2B5EF4-FFF2-40B4-BE49-F238E27FC236}">
                    <a16:creationId xmlns:a16="http://schemas.microsoft.com/office/drawing/2014/main" id="{D2B6C8C6-F4A8-CC42-AF5A-9209104236CA}"/>
                  </a:ext>
                  <a:ext uri="{C183D7F6-B498-43B3-948B-1728B52AA6E4}">
                    <adec:decorative xmlns:adec="http://schemas.microsoft.com/office/drawing/2017/decorative" val="1"/>
                  </a:ext>
                </a:extLst>
              </p:cNvPr>
              <p:cNvSpPr/>
              <p:nvPr/>
            </p:nvSpPr>
            <p:spPr>
              <a:xfrm flipH="1">
                <a:off x="4128634"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66" name="Rectangle 65">
                <a:extLst>
                  <a:ext uri="{FF2B5EF4-FFF2-40B4-BE49-F238E27FC236}">
                    <a16:creationId xmlns:a16="http://schemas.microsoft.com/office/drawing/2014/main" id="{6E19C987-F316-2D49-831D-407413D8957E}"/>
                  </a:ext>
                  <a:ext uri="{C183D7F6-B498-43B3-948B-1728B52AA6E4}">
                    <adec:decorative xmlns:adec="http://schemas.microsoft.com/office/drawing/2017/decorative" val="1"/>
                  </a:ext>
                </a:extLst>
              </p:cNvPr>
              <p:cNvSpPr/>
              <p:nvPr/>
            </p:nvSpPr>
            <p:spPr>
              <a:xfrm flipH="1">
                <a:off x="4209914" y="3366969"/>
                <a:ext cx="182880" cy="9951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8" name="Rectangle 67">
                <a:extLst>
                  <a:ext uri="{FF2B5EF4-FFF2-40B4-BE49-F238E27FC236}">
                    <a16:creationId xmlns:a16="http://schemas.microsoft.com/office/drawing/2014/main" id="{264DEB4A-69D9-6F4C-830B-2F25C8618012}"/>
                  </a:ext>
                  <a:ext uri="{C183D7F6-B498-43B3-948B-1728B52AA6E4}">
                    <adec:decorative xmlns:adec="http://schemas.microsoft.com/office/drawing/2017/decorative" val="1"/>
                  </a:ext>
                </a:extLst>
              </p:cNvPr>
              <p:cNvSpPr/>
              <p:nvPr/>
            </p:nvSpPr>
            <p:spPr>
              <a:xfrm flipH="1">
                <a:off x="4642995"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69" name="Rectangle 68">
                <a:extLst>
                  <a:ext uri="{FF2B5EF4-FFF2-40B4-BE49-F238E27FC236}">
                    <a16:creationId xmlns:a16="http://schemas.microsoft.com/office/drawing/2014/main" id="{9B84C1BE-FA4F-1A4E-8853-E0BAE20CB062}"/>
                  </a:ext>
                  <a:ext uri="{C183D7F6-B498-43B3-948B-1728B52AA6E4}">
                    <adec:decorative xmlns:adec="http://schemas.microsoft.com/office/drawing/2017/decorative" val="1"/>
                  </a:ext>
                </a:extLst>
              </p:cNvPr>
              <p:cNvSpPr/>
              <p:nvPr/>
            </p:nvSpPr>
            <p:spPr>
              <a:xfrm flipH="1">
                <a:off x="4724275" y="3203083"/>
                <a:ext cx="182880" cy="11590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1" name="Rectangle 70">
                <a:extLst>
                  <a:ext uri="{FF2B5EF4-FFF2-40B4-BE49-F238E27FC236}">
                    <a16:creationId xmlns:a16="http://schemas.microsoft.com/office/drawing/2014/main" id="{629EDFBC-FBEF-944F-B495-62BA5CE02E0F}"/>
                  </a:ext>
                  <a:ext uri="{C183D7F6-B498-43B3-948B-1728B52AA6E4}">
                    <adec:decorative xmlns:adec="http://schemas.microsoft.com/office/drawing/2017/decorative" val="1"/>
                  </a:ext>
                </a:extLst>
              </p:cNvPr>
              <p:cNvSpPr/>
              <p:nvPr/>
            </p:nvSpPr>
            <p:spPr>
              <a:xfrm flipH="1">
                <a:off x="5157356"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72" name="Rectangle 71">
                <a:extLst>
                  <a:ext uri="{FF2B5EF4-FFF2-40B4-BE49-F238E27FC236}">
                    <a16:creationId xmlns:a16="http://schemas.microsoft.com/office/drawing/2014/main" id="{CA0DBEFF-D7A6-C54D-9B0A-7A89AC276BB1}"/>
                  </a:ext>
                  <a:ext uri="{C183D7F6-B498-43B3-948B-1728B52AA6E4}">
                    <adec:decorative xmlns:adec="http://schemas.microsoft.com/office/drawing/2017/decorative" val="1"/>
                  </a:ext>
                </a:extLst>
              </p:cNvPr>
              <p:cNvSpPr/>
              <p:nvPr/>
            </p:nvSpPr>
            <p:spPr>
              <a:xfrm flipH="1">
                <a:off x="5238636" y="3046128"/>
                <a:ext cx="182880" cy="13159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4" name="Rectangle 73">
                <a:extLst>
                  <a:ext uri="{FF2B5EF4-FFF2-40B4-BE49-F238E27FC236}">
                    <a16:creationId xmlns:a16="http://schemas.microsoft.com/office/drawing/2014/main" id="{AD5E509C-33A0-F746-9A96-205CDA94B383}"/>
                  </a:ext>
                  <a:ext uri="{C183D7F6-B498-43B3-948B-1728B52AA6E4}">
                    <adec:decorative xmlns:adec="http://schemas.microsoft.com/office/drawing/2017/decorative" val="1"/>
                  </a:ext>
                </a:extLst>
              </p:cNvPr>
              <p:cNvSpPr/>
              <p:nvPr/>
            </p:nvSpPr>
            <p:spPr>
              <a:xfrm flipH="1">
                <a:off x="5662288" y="4214657"/>
                <a:ext cx="182880" cy="137706"/>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75" name="Rectangle 74">
                <a:extLst>
                  <a:ext uri="{FF2B5EF4-FFF2-40B4-BE49-F238E27FC236}">
                    <a16:creationId xmlns:a16="http://schemas.microsoft.com/office/drawing/2014/main" id="{1BAEB09A-A086-7E47-91BE-E58519C1A6E8}"/>
                  </a:ext>
                  <a:ext uri="{C183D7F6-B498-43B3-948B-1728B52AA6E4}">
                    <adec:decorative xmlns:adec="http://schemas.microsoft.com/office/drawing/2017/decorative" val="1"/>
                  </a:ext>
                </a:extLst>
              </p:cNvPr>
              <p:cNvSpPr/>
              <p:nvPr/>
            </p:nvSpPr>
            <p:spPr>
              <a:xfrm flipH="1">
                <a:off x="5747197" y="2870405"/>
                <a:ext cx="182880" cy="14916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9" name="Rectangle 78">
                <a:extLst>
                  <a:ext uri="{FF2B5EF4-FFF2-40B4-BE49-F238E27FC236}">
                    <a16:creationId xmlns:a16="http://schemas.microsoft.com/office/drawing/2014/main" id="{C3B4FDDE-36F2-4C44-98EA-E62F76BF3D49}"/>
                  </a:ext>
                  <a:ext uri="{C183D7F6-B498-43B3-948B-1728B52AA6E4}">
                    <adec:decorative xmlns:adec="http://schemas.microsoft.com/office/drawing/2017/decorative" val="1"/>
                  </a:ext>
                </a:extLst>
              </p:cNvPr>
              <p:cNvSpPr/>
              <p:nvPr/>
            </p:nvSpPr>
            <p:spPr>
              <a:xfrm flipH="1">
                <a:off x="6368809" y="2668086"/>
                <a:ext cx="182880" cy="16940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3" name="Rectangle 82">
                <a:extLst>
                  <a:ext uri="{FF2B5EF4-FFF2-40B4-BE49-F238E27FC236}">
                    <a16:creationId xmlns:a16="http://schemas.microsoft.com/office/drawing/2014/main" id="{009138AD-F98E-DD41-9FBA-1823615DF440}"/>
                  </a:ext>
                  <a:ext uri="{C183D7F6-B498-43B3-948B-1728B52AA6E4}">
                    <adec:decorative xmlns:adec="http://schemas.microsoft.com/office/drawing/2017/decorative" val="1"/>
                  </a:ext>
                </a:extLst>
              </p:cNvPr>
              <p:cNvSpPr/>
              <p:nvPr/>
            </p:nvSpPr>
            <p:spPr>
              <a:xfrm flipH="1">
                <a:off x="7129261" y="1721216"/>
                <a:ext cx="182880" cy="2640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6" name="Rectangle 85">
                <a:extLst>
                  <a:ext uri="{FF2B5EF4-FFF2-40B4-BE49-F238E27FC236}">
                    <a16:creationId xmlns:a16="http://schemas.microsoft.com/office/drawing/2014/main" id="{285BDE27-8B8F-F245-B29F-997E94385A9A}"/>
                  </a:ext>
                  <a:ext uri="{C183D7F6-B498-43B3-948B-1728B52AA6E4}">
                    <adec:decorative xmlns:adec="http://schemas.microsoft.com/office/drawing/2017/decorative" val="1"/>
                  </a:ext>
                </a:extLst>
              </p:cNvPr>
              <p:cNvSpPr/>
              <p:nvPr/>
            </p:nvSpPr>
            <p:spPr>
              <a:xfrm flipH="1">
                <a:off x="7889712" y="501294"/>
                <a:ext cx="182880" cy="386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7" name="TextBox 96">
                <a:extLst>
                  <a:ext uri="{FF2B5EF4-FFF2-40B4-BE49-F238E27FC236}">
                    <a16:creationId xmlns:a16="http://schemas.microsoft.com/office/drawing/2014/main" id="{8ED5F865-A621-BF4E-885A-F8C1FEE5E9C5}"/>
                  </a:ext>
                  <a:ext uri="{C183D7F6-B498-43B3-948B-1728B52AA6E4}">
                    <adec:decorative xmlns:adec="http://schemas.microsoft.com/office/drawing/2017/decorative" val="1"/>
                  </a:ext>
                </a:extLst>
              </p:cNvPr>
              <p:cNvSpPr txBox="1"/>
              <p:nvPr/>
            </p:nvSpPr>
            <p:spPr>
              <a:xfrm>
                <a:off x="6886325" y="4377765"/>
                <a:ext cx="642316" cy="276999"/>
              </a:xfrm>
              <a:prstGeom prst="rect">
                <a:avLst/>
              </a:prstGeom>
              <a:noFill/>
            </p:spPr>
            <p:txBody>
              <a:bodyPr wrap="square" rtlCol="0">
                <a:spAutoFit/>
              </a:bodyPr>
              <a:lstStyle/>
              <a:p>
                <a:pPr algn="ctr"/>
                <a:r>
                  <a:rPr lang="en-US" sz="900" dirty="0">
                    <a:solidFill>
                      <a:srgbClr val="6F6F6F"/>
                    </a:solidFill>
                  </a:rPr>
                  <a:t>Year 2</a:t>
                </a:r>
              </a:p>
            </p:txBody>
          </p:sp>
          <p:sp>
            <p:nvSpPr>
              <p:cNvPr id="100" name="TextBox 99">
                <a:extLst>
                  <a:ext uri="{FF2B5EF4-FFF2-40B4-BE49-F238E27FC236}">
                    <a16:creationId xmlns:a16="http://schemas.microsoft.com/office/drawing/2014/main" id="{1A5CEBA9-D2F3-0740-A312-796D0B8C71B8}"/>
                  </a:ext>
                  <a:ext uri="{C183D7F6-B498-43B3-948B-1728B52AA6E4}">
                    <adec:decorative xmlns:adec="http://schemas.microsoft.com/office/drawing/2017/decorative" val="1"/>
                  </a:ext>
                </a:extLst>
              </p:cNvPr>
              <p:cNvSpPr txBox="1"/>
              <p:nvPr/>
            </p:nvSpPr>
            <p:spPr>
              <a:xfrm>
                <a:off x="7659994" y="4377765"/>
                <a:ext cx="642316" cy="276999"/>
              </a:xfrm>
              <a:prstGeom prst="rect">
                <a:avLst/>
              </a:prstGeom>
              <a:noFill/>
            </p:spPr>
            <p:txBody>
              <a:bodyPr wrap="square" rtlCol="0">
                <a:spAutoFit/>
              </a:bodyPr>
              <a:lstStyle/>
              <a:p>
                <a:pPr algn="ctr"/>
                <a:r>
                  <a:rPr lang="en-US" sz="900" dirty="0">
                    <a:solidFill>
                      <a:srgbClr val="6F6F6F"/>
                    </a:solidFill>
                  </a:rPr>
                  <a:t>Year 3</a:t>
                </a:r>
              </a:p>
            </p:txBody>
          </p:sp>
        </p:grpSp>
        <p:grpSp>
          <p:nvGrpSpPr>
            <p:cNvPr id="3" name="Group 2">
              <a:extLst>
                <a:ext uri="{FF2B5EF4-FFF2-40B4-BE49-F238E27FC236}">
                  <a16:creationId xmlns:a16="http://schemas.microsoft.com/office/drawing/2014/main" id="{C3A9C0F3-71CD-6E46-857E-480217C9C29C}"/>
                </a:ext>
              </a:extLst>
            </p:cNvPr>
            <p:cNvGrpSpPr/>
            <p:nvPr/>
          </p:nvGrpSpPr>
          <p:grpSpPr>
            <a:xfrm>
              <a:off x="4819951" y="2183194"/>
              <a:ext cx="3327614" cy="1432128"/>
              <a:chOff x="1331186" y="2461309"/>
              <a:chExt cx="3327614" cy="1432128"/>
            </a:xfrm>
          </p:grpSpPr>
          <p:sp>
            <p:nvSpPr>
              <p:cNvPr id="42" name="Rectangle 41">
                <a:extLst>
                  <a:ext uri="{FF2B5EF4-FFF2-40B4-BE49-F238E27FC236}">
                    <a16:creationId xmlns:a16="http://schemas.microsoft.com/office/drawing/2014/main" id="{B6981CB2-712C-7948-8191-72B683B16DD6}"/>
                  </a:ext>
                  <a:ext uri="{C183D7F6-B498-43B3-948B-1728B52AA6E4}">
                    <adec:decorative xmlns:adec="http://schemas.microsoft.com/office/drawing/2017/decorative" val="1"/>
                  </a:ext>
                </a:extLst>
              </p:cNvPr>
              <p:cNvSpPr/>
              <p:nvPr/>
            </p:nvSpPr>
            <p:spPr>
              <a:xfrm>
                <a:off x="1331186" y="2546437"/>
                <a:ext cx="155553" cy="42445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3" name="TextBox 42">
                <a:extLst>
                  <a:ext uri="{FF2B5EF4-FFF2-40B4-BE49-F238E27FC236}">
                    <a16:creationId xmlns:a16="http://schemas.microsoft.com/office/drawing/2014/main" id="{C39EF596-6912-BC4E-B208-04AF8A091BFD}"/>
                  </a:ext>
                  <a:ext uri="{C183D7F6-B498-43B3-948B-1728B52AA6E4}">
                    <adec:decorative xmlns:adec="http://schemas.microsoft.com/office/drawing/2017/decorative" val="1"/>
                  </a:ext>
                </a:extLst>
              </p:cNvPr>
              <p:cNvSpPr txBox="1"/>
              <p:nvPr/>
            </p:nvSpPr>
            <p:spPr>
              <a:xfrm>
                <a:off x="1563958" y="2461309"/>
                <a:ext cx="877163" cy="353943"/>
              </a:xfrm>
              <a:prstGeom prst="rect">
                <a:avLst/>
              </a:prstGeom>
              <a:noFill/>
            </p:spPr>
            <p:txBody>
              <a:bodyPr wrap="none" rtlCol="0">
                <a:spAutoFit/>
              </a:bodyPr>
              <a:lstStyle/>
              <a:p>
                <a:r>
                  <a:rPr lang="en-US" sz="1700" dirty="0">
                    <a:solidFill>
                      <a:srgbClr val="007A96"/>
                    </a:solidFill>
                  </a:rPr>
                  <a:t>LPFSA</a:t>
                </a:r>
              </a:p>
            </p:txBody>
          </p:sp>
          <p:sp>
            <p:nvSpPr>
              <p:cNvPr id="106" name="Title 2">
                <a:extLst>
                  <a:ext uri="{FF2B5EF4-FFF2-40B4-BE49-F238E27FC236}">
                    <a16:creationId xmlns:a16="http://schemas.microsoft.com/office/drawing/2014/main" id="{3A3E8EA8-EA81-9E49-A83C-EB45370183C8}"/>
                  </a:ext>
                  <a:ext uri="{C183D7F6-B498-43B3-948B-1728B52AA6E4}">
                    <adec:decorative xmlns:adec="http://schemas.microsoft.com/office/drawing/2017/decorative" val="1"/>
                  </a:ext>
                </a:extLst>
              </p:cNvPr>
              <p:cNvSpPr txBox="1">
                <a:spLocks/>
              </p:cNvSpPr>
              <p:nvPr/>
            </p:nvSpPr>
            <p:spPr>
              <a:xfrm>
                <a:off x="1536526" y="2662278"/>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dirty="0">
                    <a:solidFill>
                      <a:schemeClr val="tx1"/>
                    </a:solidFill>
                    <a:latin typeface="+mn-lt"/>
                  </a:rPr>
                  <a:t>Short-term spending</a:t>
                </a:r>
              </a:p>
            </p:txBody>
          </p:sp>
          <p:sp>
            <p:nvSpPr>
              <p:cNvPr id="111" name="TextBox 110">
                <a:extLst>
                  <a:ext uri="{FF2B5EF4-FFF2-40B4-BE49-F238E27FC236}">
                    <a16:creationId xmlns:a16="http://schemas.microsoft.com/office/drawing/2014/main" id="{70503E8C-5D22-6A43-B8B8-DDF46E38DDBD}"/>
                  </a:ext>
                  <a:ext uri="{C183D7F6-B498-43B3-948B-1728B52AA6E4}">
                    <adec:decorative xmlns:adec="http://schemas.microsoft.com/office/drawing/2017/decorative" val="1"/>
                  </a:ext>
                </a:extLst>
              </p:cNvPr>
              <p:cNvSpPr txBox="1"/>
              <p:nvPr/>
            </p:nvSpPr>
            <p:spPr>
              <a:xfrm>
                <a:off x="1564001" y="3233090"/>
                <a:ext cx="633507" cy="353943"/>
              </a:xfrm>
              <a:prstGeom prst="rect">
                <a:avLst/>
              </a:prstGeom>
              <a:noFill/>
            </p:spPr>
            <p:txBody>
              <a:bodyPr wrap="none" rtlCol="0">
                <a:spAutoFit/>
              </a:bodyPr>
              <a:lstStyle/>
              <a:p>
                <a:r>
                  <a:rPr lang="en-US" sz="1700" dirty="0">
                    <a:solidFill>
                      <a:schemeClr val="tx2"/>
                    </a:solidFill>
                  </a:rPr>
                  <a:t>HSA</a:t>
                </a:r>
              </a:p>
            </p:txBody>
          </p:sp>
          <p:sp>
            <p:nvSpPr>
              <p:cNvPr id="112" name="Title 2">
                <a:extLst>
                  <a:ext uri="{FF2B5EF4-FFF2-40B4-BE49-F238E27FC236}">
                    <a16:creationId xmlns:a16="http://schemas.microsoft.com/office/drawing/2014/main" id="{D54F41C7-AE53-B340-85C5-0EE8D11F8450}"/>
                  </a:ext>
                  <a:ext uri="{C183D7F6-B498-43B3-948B-1728B52AA6E4}">
                    <adec:decorative xmlns:adec="http://schemas.microsoft.com/office/drawing/2017/decorative" val="1"/>
                  </a:ext>
                </a:extLst>
              </p:cNvPr>
              <p:cNvSpPr txBox="1">
                <a:spLocks/>
              </p:cNvSpPr>
              <p:nvPr/>
            </p:nvSpPr>
            <p:spPr>
              <a:xfrm>
                <a:off x="1554857" y="3431772"/>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dirty="0">
                    <a:solidFill>
                      <a:schemeClr val="tx1"/>
                    </a:solidFill>
                    <a:latin typeface="+mn-lt"/>
                  </a:rPr>
                  <a:t>Long-term saving</a:t>
                </a:r>
              </a:p>
            </p:txBody>
          </p:sp>
          <p:sp>
            <p:nvSpPr>
              <p:cNvPr id="113" name="Rectangle 112">
                <a:extLst>
                  <a:ext uri="{FF2B5EF4-FFF2-40B4-BE49-F238E27FC236}">
                    <a16:creationId xmlns:a16="http://schemas.microsoft.com/office/drawing/2014/main" id="{CDCE85F4-C950-0841-8D84-78682E9FBE70}"/>
                  </a:ext>
                  <a:ext uri="{C183D7F6-B498-43B3-948B-1728B52AA6E4}">
                    <adec:decorative xmlns:adec="http://schemas.microsoft.com/office/drawing/2017/decorative" val="1"/>
                  </a:ext>
                </a:extLst>
              </p:cNvPr>
              <p:cNvSpPr/>
              <p:nvPr/>
            </p:nvSpPr>
            <p:spPr>
              <a:xfrm>
                <a:off x="1335679" y="3318238"/>
                <a:ext cx="155553" cy="4244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grpSp>
      <p:sp>
        <p:nvSpPr>
          <p:cNvPr id="9" name="Content Placeholder 8">
            <a:extLst>
              <a:ext uri="{FF2B5EF4-FFF2-40B4-BE49-F238E27FC236}">
                <a16:creationId xmlns:a16="http://schemas.microsoft.com/office/drawing/2014/main" id="{B05FF705-FD46-4CD9-B8EB-085863626508}"/>
              </a:ext>
            </a:extLst>
          </p:cNvPr>
          <p:cNvSpPr>
            <a:spLocks noGrp="1"/>
          </p:cNvSpPr>
          <p:nvPr>
            <p:ph sz="quarter" idx="14"/>
          </p:nvPr>
        </p:nvSpPr>
        <p:spPr>
          <a:xfrm>
            <a:off x="3839273" y="6345695"/>
            <a:ext cx="8103863" cy="589764"/>
          </a:xfrm>
        </p:spPr>
        <p:txBody>
          <a:bodyPr>
            <a:normAutofit/>
          </a:bodyPr>
          <a:lstStyle/>
          <a:p>
            <a:pPr marL="0" lvl="0" indent="0" defTabSz="914400">
              <a:spcBef>
                <a:spcPts val="0"/>
              </a:spcBef>
              <a:buNone/>
            </a:pPr>
            <a:r>
              <a:rPr lang="en-US" sz="800" dirty="0">
                <a:solidFill>
                  <a:srgbClr val="6F6F6F"/>
                </a:solidFill>
                <a:ea typeface="Calibri" panose="020F0502020204030204" pitchFamily="34" charset="0"/>
                <a:cs typeface="Arial" panose="020B0604020202020204" pitchFamily="34" charset="0"/>
              </a:rPr>
              <a:t>The example used is for illustrative purposes only. </a:t>
            </a:r>
            <a:r>
              <a:rPr lang="en-US" sz="800" dirty="0">
                <a:solidFill>
                  <a:srgbClr val="626362"/>
                </a:solidFill>
              </a:rPr>
              <a:t>Investments 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a:t>
            </a:r>
          </a:p>
        </p:txBody>
      </p:sp>
    </p:spTree>
    <p:extLst>
      <p:ext uri="{BB962C8B-B14F-4D97-AF65-F5344CB8AC3E}">
        <p14:creationId xmlns:p14="http://schemas.microsoft.com/office/powerpoint/2010/main" val="339152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B2CB9-7649-48E0-A4EA-DAC312B07C50}"/>
              </a:ext>
            </a:extLst>
          </p:cNvPr>
          <p:cNvSpPr>
            <a:spLocks noGrp="1"/>
          </p:cNvSpPr>
          <p:nvPr>
            <p:ph type="title"/>
          </p:nvPr>
        </p:nvSpPr>
        <p:spPr>
          <a:xfrm>
            <a:off x="1833092" y="398093"/>
            <a:ext cx="7952254" cy="1477328"/>
          </a:xfrm>
        </p:spPr>
        <p:txBody>
          <a:bodyPr/>
          <a:lstStyle/>
          <a:p>
            <a:pPr algn="ctr">
              <a:defRPr/>
            </a:pPr>
            <a:r>
              <a:rPr lang="en-US" sz="2800" dirty="0">
                <a:solidFill>
                  <a:schemeClr val="accent1"/>
                </a:solidFill>
              </a:rPr>
              <a:t>Your carryover allows you to carry over up to $610 in unused funds from one plan year to the following plan year.</a:t>
            </a:r>
          </a:p>
        </p:txBody>
      </p:sp>
      <p:grpSp>
        <p:nvGrpSpPr>
          <p:cNvPr id="24" name="Group 23" descr="Graph showing the first year of FSA plan years.">
            <a:extLst>
              <a:ext uri="{FF2B5EF4-FFF2-40B4-BE49-F238E27FC236}">
                <a16:creationId xmlns:a16="http://schemas.microsoft.com/office/drawing/2014/main" id="{AF3A7949-C6D4-9243-AF4C-183B25CDC843}"/>
              </a:ext>
            </a:extLst>
          </p:cNvPr>
          <p:cNvGrpSpPr/>
          <p:nvPr/>
        </p:nvGrpSpPr>
        <p:grpSpPr>
          <a:xfrm>
            <a:off x="1680517" y="2232238"/>
            <a:ext cx="8329531" cy="3530796"/>
            <a:chOff x="1260388" y="1674178"/>
            <a:chExt cx="6247148" cy="2648097"/>
          </a:xfrm>
        </p:grpSpPr>
        <p:sp>
          <p:nvSpPr>
            <p:cNvPr id="25" name="Pentagon 24">
              <a:extLst>
                <a:ext uri="{FF2B5EF4-FFF2-40B4-BE49-F238E27FC236}">
                  <a16:creationId xmlns:a16="http://schemas.microsoft.com/office/drawing/2014/main" id="{BC7AB1C4-9A0B-A347-8B1F-6B51E6D2C8DF}"/>
                </a:ext>
                <a:ext uri="{C183D7F6-B498-43B3-948B-1728B52AA6E4}">
                  <adec:decorative xmlns:adec="http://schemas.microsoft.com/office/drawing/2017/decorative"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latin typeface="Oswald" panose="02000506000000020004" pitchFamily="2" charset="0"/>
              </a:endParaRPr>
            </a:p>
          </p:txBody>
        </p:sp>
        <p:sp>
          <p:nvSpPr>
            <p:cNvPr id="26" name="Title 2">
              <a:extLst>
                <a:ext uri="{FF2B5EF4-FFF2-40B4-BE49-F238E27FC236}">
                  <a16:creationId xmlns:a16="http://schemas.microsoft.com/office/drawing/2014/main" id="{4CEAA45A-1D23-A844-A719-CEC517E799C0}"/>
                </a:ext>
                <a:ext uri="{C183D7F6-B498-43B3-948B-1728B52AA6E4}">
                  <adec:decorative xmlns:adec="http://schemas.microsoft.com/office/drawing/2017/decorative" val="1"/>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400" b="0">
                  <a:solidFill>
                    <a:schemeClr val="tx1"/>
                  </a:solidFill>
                  <a:latin typeface="+mn-lt"/>
                </a:rPr>
                <a:t>Year 1</a:t>
              </a:r>
            </a:p>
          </p:txBody>
        </p:sp>
        <p:sp>
          <p:nvSpPr>
            <p:cNvPr id="27" name="Rectangle 26">
              <a:extLst>
                <a:ext uri="{FF2B5EF4-FFF2-40B4-BE49-F238E27FC236}">
                  <a16:creationId xmlns:a16="http://schemas.microsoft.com/office/drawing/2014/main" id="{747D76FA-4CF6-E440-BC0A-7DE5FA4B044A}"/>
                </a:ext>
                <a:ext uri="{C183D7F6-B498-43B3-948B-1728B52AA6E4}">
                  <adec:decorative xmlns:adec="http://schemas.microsoft.com/office/drawing/2017/decorative"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endParaRPr>
            </a:p>
          </p:txBody>
        </p:sp>
        <p:sp>
          <p:nvSpPr>
            <p:cNvPr id="28" name="Rectangle 27">
              <a:extLst>
                <a:ext uri="{FF2B5EF4-FFF2-40B4-BE49-F238E27FC236}">
                  <a16:creationId xmlns:a16="http://schemas.microsoft.com/office/drawing/2014/main" id="{84D479FD-6306-0943-9D02-577C8B62E1D0}"/>
                </a:ext>
                <a:ext uri="{C183D7F6-B498-43B3-948B-1728B52AA6E4}">
                  <adec:decorative xmlns:adec="http://schemas.microsoft.com/office/drawing/2017/decorative" val="1"/>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29" name="Rectangle 28">
              <a:extLst>
                <a:ext uri="{FF2B5EF4-FFF2-40B4-BE49-F238E27FC236}">
                  <a16:creationId xmlns:a16="http://schemas.microsoft.com/office/drawing/2014/main" id="{A8132DE3-AF17-0D49-88B9-61F498825686}"/>
                </a:ext>
                <a:ext uri="{C183D7F6-B498-43B3-948B-1728B52AA6E4}">
                  <adec:decorative xmlns:adec="http://schemas.microsoft.com/office/drawing/2017/decorative" val="1"/>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31" name="Rectangle 30">
              <a:extLst>
                <a:ext uri="{FF2B5EF4-FFF2-40B4-BE49-F238E27FC236}">
                  <a16:creationId xmlns:a16="http://schemas.microsoft.com/office/drawing/2014/main" id="{0EDA70FD-449B-D14A-BAE4-9797C0AFDDD6}"/>
                </a:ext>
                <a:ext uri="{C183D7F6-B498-43B3-948B-1728B52AA6E4}">
                  <adec:decorative xmlns:adec="http://schemas.microsoft.com/office/drawing/2017/decorative" val="1"/>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cxnSp>
          <p:nvCxnSpPr>
            <p:cNvPr id="37" name="Straight Connector 36">
              <a:extLst>
                <a:ext uri="{FF2B5EF4-FFF2-40B4-BE49-F238E27FC236}">
                  <a16:creationId xmlns:a16="http://schemas.microsoft.com/office/drawing/2014/main" id="{F08533C6-E178-074E-B14C-A4C350FE188C}"/>
                </a:ext>
                <a:ext uri="{C183D7F6-B498-43B3-948B-1728B52AA6E4}">
                  <adec:decorative xmlns:adec="http://schemas.microsoft.com/office/drawing/2017/decorative" val="1"/>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E3F2CE40-8154-804E-BA2F-FD9C28F1B8BF}"/>
                </a:ext>
                <a:ext uri="{C183D7F6-B498-43B3-948B-1728B52AA6E4}">
                  <adec:decorative xmlns:adec="http://schemas.microsoft.com/office/drawing/2017/decorative" val="1"/>
                </a:ext>
              </a:extLst>
            </p:cNvPr>
            <p:cNvSpPr txBox="1"/>
            <p:nvPr/>
          </p:nvSpPr>
          <p:spPr>
            <a:xfrm>
              <a:off x="7368988" y="3976026"/>
              <a:ext cx="138548" cy="346249"/>
            </a:xfrm>
            <a:prstGeom prst="rect">
              <a:avLst/>
            </a:prstGeom>
            <a:noFill/>
          </p:spPr>
          <p:txBody>
            <a:bodyPr wrap="none" rtlCol="0">
              <a:spAutoFit/>
            </a:bodyPr>
            <a:lstStyle/>
            <a:p>
              <a:endParaRPr lang="en-US" sz="2400" err="1">
                <a:solidFill>
                  <a:srgbClr val="7F7F7F"/>
                </a:solidFill>
              </a:endParaRPr>
            </a:p>
          </p:txBody>
        </p:sp>
        <p:cxnSp>
          <p:nvCxnSpPr>
            <p:cNvPr id="40" name="Straight Connector 39">
              <a:extLst>
                <a:ext uri="{FF2B5EF4-FFF2-40B4-BE49-F238E27FC236}">
                  <a16:creationId xmlns:a16="http://schemas.microsoft.com/office/drawing/2014/main" id="{D241595F-3E92-2B4E-82F1-018341E5E92A}"/>
                </a:ext>
                <a:ext uri="{C183D7F6-B498-43B3-948B-1728B52AA6E4}">
                  <adec:decorative xmlns:adec="http://schemas.microsoft.com/office/drawing/2017/decorative" val="1"/>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grpSp>
        <p:nvGrpSpPr>
          <p:cNvPr id="46" name="Group 45" descr="Graph showing two consecutive plan years with the FSA carryover up to $550 after the first year.">
            <a:extLst>
              <a:ext uri="{FF2B5EF4-FFF2-40B4-BE49-F238E27FC236}">
                <a16:creationId xmlns:a16="http://schemas.microsoft.com/office/drawing/2014/main" id="{238F9318-7D6F-43A1-A91F-312FA5061A73}"/>
              </a:ext>
            </a:extLst>
          </p:cNvPr>
          <p:cNvGrpSpPr/>
          <p:nvPr/>
        </p:nvGrpSpPr>
        <p:grpSpPr>
          <a:xfrm>
            <a:off x="5714450" y="2232238"/>
            <a:ext cx="4375670" cy="3260884"/>
            <a:chOff x="5714450" y="2232238"/>
            <a:chExt cx="4375670" cy="3260884"/>
          </a:xfrm>
        </p:grpSpPr>
        <p:sp>
          <p:nvSpPr>
            <p:cNvPr id="47" name="Pentagon 20">
              <a:extLst>
                <a:ext uri="{FF2B5EF4-FFF2-40B4-BE49-F238E27FC236}">
                  <a16:creationId xmlns:a16="http://schemas.microsoft.com/office/drawing/2014/main" id="{F029EFA7-C659-48B3-A471-B5B3FFEDA9D8}"/>
                </a:ext>
                <a:ext uri="{C183D7F6-B498-43B3-948B-1728B52AA6E4}">
                  <adec:decorative xmlns:adec="http://schemas.microsoft.com/office/drawing/2017/decorative" val="1"/>
                </a:ext>
              </a:extLst>
            </p:cNvPr>
            <p:cNvSpPr/>
            <p:nvPr/>
          </p:nvSpPr>
          <p:spPr>
            <a:xfrm>
              <a:off x="5790603" y="3703678"/>
              <a:ext cx="4093055" cy="1089885"/>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latin typeface="Oswald" panose="02000506000000020004" pitchFamily="2" charset="0"/>
              </a:endParaRPr>
            </a:p>
          </p:txBody>
        </p:sp>
        <p:sp>
          <p:nvSpPr>
            <p:cNvPr id="48" name="Title 2">
              <a:extLst>
                <a:ext uri="{FF2B5EF4-FFF2-40B4-BE49-F238E27FC236}">
                  <a16:creationId xmlns:a16="http://schemas.microsoft.com/office/drawing/2014/main" id="{A36E26A8-EFA6-4993-925E-C9104C0BE23B}"/>
                </a:ext>
                <a:ext uri="{C183D7F6-B498-43B3-948B-1728B52AA6E4}">
                  <adec:decorative xmlns:adec="http://schemas.microsoft.com/office/drawing/2017/decorative" val="1"/>
                </a:ext>
              </a:extLst>
            </p:cNvPr>
            <p:cNvSpPr txBox="1">
              <a:spLocks/>
            </p:cNvSpPr>
            <p:nvPr/>
          </p:nvSpPr>
          <p:spPr>
            <a:xfrm>
              <a:off x="5937122" y="4877569"/>
              <a:ext cx="3655845"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400" b="0">
                  <a:solidFill>
                    <a:schemeClr val="tx1"/>
                  </a:solidFill>
                  <a:latin typeface="+mn-lt"/>
                </a:rPr>
                <a:t>Year 2</a:t>
              </a:r>
            </a:p>
          </p:txBody>
        </p:sp>
        <p:sp>
          <p:nvSpPr>
            <p:cNvPr id="49" name="Rectangle 48">
              <a:extLst>
                <a:ext uri="{FF2B5EF4-FFF2-40B4-BE49-F238E27FC236}">
                  <a16:creationId xmlns:a16="http://schemas.microsoft.com/office/drawing/2014/main" id="{2046BD12-8BA2-4038-B125-97B3B39EA795}"/>
                </a:ext>
                <a:ext uri="{C183D7F6-B498-43B3-948B-1728B52AA6E4}">
                  <adec:decorative xmlns:adec="http://schemas.microsoft.com/office/drawing/2017/decorative" val="1"/>
                </a:ext>
              </a:extLst>
            </p:cNvPr>
            <p:cNvSpPr/>
            <p:nvPr/>
          </p:nvSpPr>
          <p:spPr>
            <a:xfrm>
              <a:off x="5714450" y="4320243"/>
              <a:ext cx="1053816" cy="47332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50" name="Rectangle 49">
              <a:extLst>
                <a:ext uri="{FF2B5EF4-FFF2-40B4-BE49-F238E27FC236}">
                  <a16:creationId xmlns:a16="http://schemas.microsoft.com/office/drawing/2014/main" id="{CFE2E1D8-20CD-4D06-9CFE-DBC51BDC95CF}"/>
                </a:ext>
                <a:ext uri="{C183D7F6-B498-43B3-948B-1728B52AA6E4}">
                  <adec:decorative xmlns:adec="http://schemas.microsoft.com/office/drawing/2017/decorative" val="1"/>
                </a:ext>
              </a:extLst>
            </p:cNvPr>
            <p:cNvSpPr/>
            <p:nvPr/>
          </p:nvSpPr>
          <p:spPr>
            <a:xfrm>
              <a:off x="6723906" y="4571623"/>
              <a:ext cx="1554802" cy="221939"/>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cxnSp>
          <p:nvCxnSpPr>
            <p:cNvPr id="51" name="Straight Connector 50">
              <a:extLst>
                <a:ext uri="{FF2B5EF4-FFF2-40B4-BE49-F238E27FC236}">
                  <a16:creationId xmlns:a16="http://schemas.microsoft.com/office/drawing/2014/main" id="{1496DCD5-0BCE-4FE6-96F4-E832F457C91D}"/>
                </a:ext>
                <a:ext uri="{C183D7F6-B498-43B3-948B-1728B52AA6E4}">
                  <adec:decorative xmlns:adec="http://schemas.microsoft.com/office/drawing/2017/decorative" val="1"/>
                </a:ext>
              </a:extLst>
            </p:cNvPr>
            <p:cNvCxnSpPr>
              <a:cxnSpLocks/>
            </p:cNvCxnSpPr>
            <p:nvPr/>
          </p:nvCxnSpPr>
          <p:spPr>
            <a:xfrm flipH="1">
              <a:off x="9863488" y="2232238"/>
              <a:ext cx="1" cy="3074763"/>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8442A44-A0D4-4863-88D2-E8A12DC5BA7D}"/>
                </a:ext>
                <a:ext uri="{C183D7F6-B498-43B3-948B-1728B52AA6E4}">
                  <adec:decorative xmlns:adec="http://schemas.microsoft.com/office/drawing/2017/decorative" val="1"/>
                </a:ext>
              </a:extLst>
            </p:cNvPr>
            <p:cNvCxnSpPr>
              <a:cxnSpLocks/>
              <a:stCxn id="53" idx="1"/>
            </p:cNvCxnSpPr>
            <p:nvPr/>
          </p:nvCxnSpPr>
          <p:spPr>
            <a:xfrm flipH="1">
              <a:off x="5773575" y="3108721"/>
              <a:ext cx="1185858" cy="4205"/>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3" name="Title 2">
              <a:extLst>
                <a:ext uri="{FF2B5EF4-FFF2-40B4-BE49-F238E27FC236}">
                  <a16:creationId xmlns:a16="http://schemas.microsoft.com/office/drawing/2014/main" id="{21191D1F-A701-4DBF-BCE9-2DCA8D5FA528}"/>
                </a:ext>
                <a:ext uri="{C183D7F6-B498-43B3-948B-1728B52AA6E4}">
                  <adec:decorative xmlns:adec="http://schemas.microsoft.com/office/drawing/2017/decorative" val="1"/>
                </a:ext>
              </a:extLst>
            </p:cNvPr>
            <p:cNvSpPr txBox="1">
              <a:spLocks/>
            </p:cNvSpPr>
            <p:nvPr/>
          </p:nvSpPr>
          <p:spPr>
            <a:xfrm>
              <a:off x="6959433" y="2862499"/>
              <a:ext cx="3130687"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600" dirty="0">
                  <a:solidFill>
                    <a:srgbClr val="007A96"/>
                  </a:solidFill>
                  <a:latin typeface="+mn-lt"/>
                </a:rPr>
                <a:t>Up to $610</a:t>
              </a:r>
            </a:p>
          </p:txBody>
        </p:sp>
      </p:grpSp>
    </p:spTree>
    <p:extLst>
      <p:ext uri="{BB962C8B-B14F-4D97-AF65-F5344CB8AC3E}">
        <p14:creationId xmlns:p14="http://schemas.microsoft.com/office/powerpoint/2010/main" val="28866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6519" y="274320"/>
            <a:ext cx="4615031" cy="1421287"/>
          </a:xfrm>
        </p:spPr>
        <p:txBody>
          <a:bodyPr/>
          <a:lstStyle/>
          <a:p>
            <a:pPr>
              <a:lnSpc>
                <a:spcPct val="110000"/>
              </a:lnSpc>
            </a:pPr>
            <a:r>
              <a:rPr lang="en-US" sz="3800" dirty="0">
                <a:noFill/>
              </a:rPr>
              <a:t>What’s needed </a:t>
            </a:r>
            <a:br>
              <a:rPr lang="en-US" sz="3800" dirty="0">
                <a:noFill/>
              </a:rPr>
            </a:br>
            <a:r>
              <a:rPr lang="en-US" sz="3800" dirty="0">
                <a:noFill/>
              </a:rPr>
              <a:t>for reimbursement</a:t>
            </a:r>
          </a:p>
        </p:txBody>
      </p:sp>
      <p:sp>
        <p:nvSpPr>
          <p:cNvPr id="2" name="Content Placeholder 1">
            <a:extLst>
              <a:ext uri="{FF2B5EF4-FFF2-40B4-BE49-F238E27FC236}">
                <a16:creationId xmlns:a16="http://schemas.microsoft.com/office/drawing/2014/main" id="{C1D4E472-F448-4C56-AB31-419EBC23BEEA}"/>
              </a:ext>
            </a:extLst>
          </p:cNvPr>
          <p:cNvSpPr>
            <a:spLocks noGrp="1"/>
          </p:cNvSpPr>
          <p:nvPr>
            <p:ph sz="half" idx="1"/>
          </p:nvPr>
        </p:nvSpPr>
        <p:spPr>
          <a:xfrm>
            <a:off x="546519" y="1811793"/>
            <a:ext cx="5486400" cy="4023360"/>
          </a:xfrm>
        </p:spPr>
        <p:txBody>
          <a:bodyPr>
            <a:normAutofit/>
          </a:bodyPr>
          <a:lstStyle/>
          <a:p>
            <a:pPr marL="0" lvl="0" indent="0" defTabSz="914400">
              <a:lnSpc>
                <a:spcPct val="130000"/>
              </a:lnSpc>
              <a:spcBef>
                <a:spcPts val="0"/>
              </a:spcBef>
              <a:spcAft>
                <a:spcPts val="1200"/>
              </a:spcAft>
              <a:buNone/>
            </a:pPr>
            <a:r>
              <a:rPr lang="en-US" sz="2400" dirty="0">
                <a:noFill/>
              </a:rPr>
              <a:t>Documentation that includes </a:t>
            </a:r>
            <a:br>
              <a:rPr lang="en-US" sz="2400" dirty="0">
                <a:noFill/>
              </a:rPr>
            </a:br>
            <a:r>
              <a:rPr lang="en-US" sz="2400" dirty="0">
                <a:noFill/>
              </a:rPr>
              <a:t>the following should be provided:</a:t>
            </a:r>
          </a:p>
          <a:p>
            <a:pPr marL="349250" lvl="1" indent="-349250" defTabSz="914400">
              <a:spcBef>
                <a:spcPts val="0"/>
              </a:spcBef>
              <a:spcAft>
                <a:spcPts val="1800"/>
              </a:spcAft>
              <a:buFont typeface="Wingdings" pitchFamily="2" charset="2"/>
              <a:buChar char="ü"/>
            </a:pPr>
            <a:r>
              <a:rPr lang="en-US" dirty="0">
                <a:noFill/>
              </a:rPr>
              <a:t>Name(s) of provider(s)</a:t>
            </a:r>
          </a:p>
          <a:p>
            <a:pPr marL="349250" lvl="1" indent="-349250" defTabSz="914400">
              <a:spcBef>
                <a:spcPts val="0"/>
              </a:spcBef>
              <a:spcAft>
                <a:spcPts val="1800"/>
              </a:spcAft>
              <a:buFont typeface="Wingdings" pitchFamily="2" charset="2"/>
              <a:buChar char="ü"/>
            </a:pPr>
            <a:r>
              <a:rPr lang="en-US" dirty="0">
                <a:noFill/>
              </a:rPr>
              <a:t>Name(s) of patient</a:t>
            </a:r>
          </a:p>
          <a:p>
            <a:pPr marL="349250" lvl="1" indent="-349250" defTabSz="914400">
              <a:spcBef>
                <a:spcPts val="0"/>
              </a:spcBef>
              <a:spcAft>
                <a:spcPts val="1800"/>
              </a:spcAft>
              <a:buFont typeface="Wingdings" pitchFamily="2" charset="2"/>
              <a:buChar char="ü"/>
            </a:pPr>
            <a:r>
              <a:rPr lang="en-US" dirty="0">
                <a:noFill/>
              </a:rPr>
              <a:t>Date(s) of service</a:t>
            </a:r>
          </a:p>
          <a:p>
            <a:pPr marL="349250" lvl="1" indent="-349250" defTabSz="914400">
              <a:spcBef>
                <a:spcPts val="0"/>
              </a:spcBef>
              <a:spcAft>
                <a:spcPts val="1800"/>
              </a:spcAft>
              <a:buFont typeface="Wingdings" pitchFamily="2" charset="2"/>
              <a:buChar char="ü"/>
            </a:pPr>
            <a:r>
              <a:rPr lang="en-US" dirty="0">
                <a:noFill/>
              </a:rPr>
              <a:t>Description(s) of services</a:t>
            </a:r>
            <a:endParaRPr lang="en-US" dirty="0">
              <a:noFill/>
              <a:cs typeface="Arial"/>
            </a:endParaRPr>
          </a:p>
          <a:p>
            <a:pPr marL="349250" lvl="1" indent="-349250" defTabSz="914400">
              <a:spcBef>
                <a:spcPts val="0"/>
              </a:spcBef>
              <a:spcAft>
                <a:spcPts val="1800"/>
              </a:spcAft>
              <a:buFont typeface="Wingdings" pitchFamily="2" charset="2"/>
              <a:buChar char="ü"/>
            </a:pPr>
            <a:r>
              <a:rPr lang="en-US" dirty="0">
                <a:noFill/>
              </a:rPr>
              <a:t>Cost(s) of service</a:t>
            </a:r>
          </a:p>
        </p:txBody>
      </p:sp>
      <p:pic>
        <p:nvPicPr>
          <p:cNvPr id="20" name="Picture 19" descr="A woman pampering a dog.">
            <a:extLst>
              <a:ext uri="{FF2B5EF4-FFF2-40B4-BE49-F238E27FC236}">
                <a16:creationId xmlns:a16="http://schemas.microsoft.com/office/drawing/2014/main" id="{BF2D24B2-C7BB-2A44-8DE3-71002EBBFC60}"/>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49" r="2192" b="2841"/>
          <a:stretch/>
        </p:blipFill>
        <p:spPr>
          <a:xfrm flipH="1">
            <a:off x="4076699" y="0"/>
            <a:ext cx="8152995" cy="6858000"/>
          </a:xfrm>
          <a:prstGeom prst="rect">
            <a:avLst/>
          </a:prstGeom>
        </p:spPr>
      </p:pic>
      <p:sp>
        <p:nvSpPr>
          <p:cNvPr id="21" name="Rectangle 20">
            <a:extLst>
              <a:ext uri="{FF2B5EF4-FFF2-40B4-BE49-F238E27FC236}">
                <a16:creationId xmlns:a16="http://schemas.microsoft.com/office/drawing/2014/main" id="{63617EBE-11EF-4D42-8220-685F3F0D5332}"/>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6" name="Rectangle 25">
            <a:extLst>
              <a:ext uri="{FF2B5EF4-FFF2-40B4-BE49-F238E27FC236}">
                <a16:creationId xmlns:a16="http://schemas.microsoft.com/office/drawing/2014/main" id="{BC9DD7F6-3619-DA45-8583-26EB8975F19B}"/>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7" name="Rectangle 26">
            <a:extLst>
              <a:ext uri="{FF2B5EF4-FFF2-40B4-BE49-F238E27FC236}">
                <a16:creationId xmlns:a16="http://schemas.microsoft.com/office/drawing/2014/main" id="{34406981-500B-DE47-8FFB-7D9AC04A7176}"/>
              </a:ext>
              <a:ext uri="{C183D7F6-B498-43B3-948B-1728B52AA6E4}">
                <adec:decorative xmlns:adec="http://schemas.microsoft.com/office/drawing/2017/decorative" val="1"/>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34" name="Group 33">
            <a:extLst>
              <a:ext uri="{FF2B5EF4-FFF2-40B4-BE49-F238E27FC236}">
                <a16:creationId xmlns:a16="http://schemas.microsoft.com/office/drawing/2014/main" id="{7543FEFF-2345-4493-B194-8E848C071E4B}"/>
              </a:ext>
              <a:ext uri="{C183D7F6-B498-43B3-948B-1728B52AA6E4}">
                <adec:decorative xmlns:adec="http://schemas.microsoft.com/office/drawing/2017/decorative" val="1"/>
              </a:ext>
            </a:extLst>
          </p:cNvPr>
          <p:cNvGrpSpPr/>
          <p:nvPr/>
        </p:nvGrpSpPr>
        <p:grpSpPr>
          <a:xfrm>
            <a:off x="546519" y="320486"/>
            <a:ext cx="5074130" cy="5482431"/>
            <a:chOff x="546519" y="320486"/>
            <a:chExt cx="5074130" cy="5482431"/>
          </a:xfrm>
        </p:grpSpPr>
        <p:sp>
          <p:nvSpPr>
            <p:cNvPr id="32" name="TextBox 31">
              <a:extLst>
                <a:ext uri="{FF2B5EF4-FFF2-40B4-BE49-F238E27FC236}">
                  <a16:creationId xmlns:a16="http://schemas.microsoft.com/office/drawing/2014/main" id="{DD884E4C-D6EC-4DC6-984E-AC98D15500C4}"/>
                </a:ext>
                <a:ext uri="{C183D7F6-B498-43B3-948B-1728B52AA6E4}">
                  <adec:decorative xmlns:adec="http://schemas.microsoft.com/office/drawing/2017/decorative" val="1"/>
                </a:ext>
              </a:extLst>
            </p:cNvPr>
            <p:cNvSpPr txBox="1"/>
            <p:nvPr/>
          </p:nvSpPr>
          <p:spPr>
            <a:xfrm>
              <a:off x="547333" y="320486"/>
              <a:ext cx="5073316" cy="1328954"/>
            </a:xfrm>
            <a:prstGeom prst="rect">
              <a:avLst/>
            </a:prstGeom>
            <a:noFill/>
          </p:spPr>
          <p:txBody>
            <a:bodyPr wrap="square" rtlCol="0">
              <a:spAutoFit/>
            </a:bodyPr>
            <a:lstStyle/>
            <a:p>
              <a:pPr>
                <a:lnSpc>
                  <a:spcPct val="110000"/>
                </a:lnSpc>
              </a:pPr>
              <a:r>
                <a:rPr lang="en-US" sz="3800" b="1" dirty="0">
                  <a:solidFill>
                    <a:srgbClr val="592C82"/>
                  </a:solidFill>
                  <a:ea typeface="+mj-ea"/>
                  <a:cs typeface="+mj-cs"/>
                </a:rPr>
                <a:t>What’s needed </a:t>
              </a:r>
              <a:br>
                <a:rPr lang="en-US" sz="3800" b="1" dirty="0">
                  <a:solidFill>
                    <a:srgbClr val="592C82"/>
                  </a:solidFill>
                  <a:ea typeface="+mj-ea"/>
                  <a:cs typeface="+mj-cs"/>
                </a:rPr>
              </a:br>
              <a:r>
                <a:rPr lang="en-US" sz="3800" b="1" dirty="0">
                  <a:solidFill>
                    <a:srgbClr val="592C82"/>
                  </a:solidFill>
                  <a:ea typeface="+mj-ea"/>
                  <a:cs typeface="+mj-cs"/>
                </a:rPr>
                <a:t>for reimbursement</a:t>
              </a:r>
              <a:endParaRPr lang="en-US" dirty="0">
                <a:solidFill>
                  <a:srgbClr val="7F7F7F"/>
                </a:solidFill>
              </a:endParaRPr>
            </a:p>
          </p:txBody>
        </p:sp>
        <p:sp>
          <p:nvSpPr>
            <p:cNvPr id="33" name="TextBox 32">
              <a:extLst>
                <a:ext uri="{FF2B5EF4-FFF2-40B4-BE49-F238E27FC236}">
                  <a16:creationId xmlns:a16="http://schemas.microsoft.com/office/drawing/2014/main" id="{7B15FE18-BDBE-4662-9117-6E615402FB72}"/>
                </a:ext>
                <a:ext uri="{C183D7F6-B498-43B3-948B-1728B52AA6E4}">
                  <adec:decorative xmlns:adec="http://schemas.microsoft.com/office/drawing/2017/decorative" val="1"/>
                </a:ext>
              </a:extLst>
            </p:cNvPr>
            <p:cNvSpPr txBox="1"/>
            <p:nvPr/>
          </p:nvSpPr>
          <p:spPr>
            <a:xfrm>
              <a:off x="546519" y="1826444"/>
              <a:ext cx="4872792" cy="3976473"/>
            </a:xfrm>
            <a:prstGeom prst="rect">
              <a:avLst/>
            </a:prstGeom>
            <a:noFill/>
          </p:spPr>
          <p:txBody>
            <a:bodyPr wrap="square" rtlCol="0">
              <a:spAutoFit/>
            </a:bodyPr>
            <a:lstStyle/>
            <a:p>
              <a:pPr lvl="0">
                <a:lnSpc>
                  <a:spcPct val="130000"/>
                </a:lnSpc>
                <a:spcAft>
                  <a:spcPts val="1200"/>
                </a:spcAft>
              </a:pPr>
              <a:r>
                <a:rPr lang="en-US" sz="2400" dirty="0">
                  <a:solidFill>
                    <a:srgbClr val="007A96"/>
                  </a:solidFill>
                </a:rPr>
                <a:t>Documentation that includes </a:t>
              </a:r>
              <a:br>
                <a:rPr lang="en-US" sz="2400" dirty="0">
                  <a:solidFill>
                    <a:srgbClr val="007A96"/>
                  </a:solidFill>
                </a:rPr>
              </a:br>
              <a:r>
                <a:rPr lang="en-US" sz="2400" dirty="0">
                  <a:solidFill>
                    <a:srgbClr val="007A96"/>
                  </a:solidFill>
                </a:rPr>
                <a:t>the following should be provided:</a:t>
              </a:r>
            </a:p>
            <a:p>
              <a:pPr marL="349250" lvl="1" indent="-349250">
                <a:spcAft>
                  <a:spcPts val="1800"/>
                </a:spcAft>
                <a:buFont typeface="Wingdings" pitchFamily="2" charset="2"/>
                <a:buChar char="ü"/>
              </a:pPr>
              <a:r>
                <a:rPr lang="en-US" sz="2400" dirty="0">
                  <a:solidFill>
                    <a:srgbClr val="626362"/>
                  </a:solidFill>
                </a:rPr>
                <a:t>Name(s) of provider(s)</a:t>
              </a:r>
            </a:p>
            <a:p>
              <a:pPr marL="349250" lvl="1" indent="-349250">
                <a:spcAft>
                  <a:spcPts val="1800"/>
                </a:spcAft>
                <a:buFont typeface="Wingdings" pitchFamily="2" charset="2"/>
                <a:buChar char="ü"/>
              </a:pPr>
              <a:r>
                <a:rPr lang="en-US" sz="2400" dirty="0">
                  <a:solidFill>
                    <a:srgbClr val="626362"/>
                  </a:solidFill>
                </a:rPr>
                <a:t>Name(s) of patient</a:t>
              </a:r>
            </a:p>
            <a:p>
              <a:pPr marL="349250" lvl="1" indent="-349250">
                <a:spcAft>
                  <a:spcPts val="1800"/>
                </a:spcAft>
                <a:buFont typeface="Wingdings" pitchFamily="2" charset="2"/>
                <a:buChar char="ü"/>
              </a:pPr>
              <a:r>
                <a:rPr lang="en-US" sz="2400" dirty="0">
                  <a:solidFill>
                    <a:srgbClr val="626362"/>
                  </a:solidFill>
                </a:rPr>
                <a:t>Date(s) of service</a:t>
              </a:r>
            </a:p>
            <a:p>
              <a:pPr marL="349250" lvl="1" indent="-349250">
                <a:spcAft>
                  <a:spcPts val="1800"/>
                </a:spcAft>
                <a:buFont typeface="Wingdings" pitchFamily="2" charset="2"/>
                <a:buChar char="ü"/>
              </a:pPr>
              <a:r>
                <a:rPr lang="en-US" sz="2400" dirty="0">
                  <a:solidFill>
                    <a:srgbClr val="626362"/>
                  </a:solidFill>
                </a:rPr>
                <a:t>Description(s) of services</a:t>
              </a:r>
              <a:endParaRPr lang="en-US" sz="2400" dirty="0">
                <a:solidFill>
                  <a:srgbClr val="626362"/>
                </a:solidFill>
                <a:cs typeface="Arial"/>
              </a:endParaRPr>
            </a:p>
            <a:p>
              <a:pPr marL="349250" lvl="1" indent="-349250">
                <a:spcAft>
                  <a:spcPts val="1800"/>
                </a:spcAft>
                <a:buFont typeface="Wingdings" pitchFamily="2" charset="2"/>
                <a:buChar char="ü"/>
              </a:pPr>
              <a:r>
                <a:rPr lang="en-US" sz="2400" dirty="0">
                  <a:solidFill>
                    <a:srgbClr val="626362"/>
                  </a:solidFill>
                </a:rPr>
                <a:t>Cost(s) of service</a:t>
              </a:r>
            </a:p>
          </p:txBody>
        </p:sp>
      </p:grpSp>
    </p:spTree>
    <p:extLst>
      <p:ext uri="{BB962C8B-B14F-4D97-AF65-F5344CB8AC3E}">
        <p14:creationId xmlns:p14="http://schemas.microsoft.com/office/powerpoint/2010/main" val="2939811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C78B67-24F4-4A2C-BE2E-D806101B711D}"/>
              </a:ext>
            </a:extLst>
          </p:cNvPr>
          <p:cNvSpPr>
            <a:spLocks noGrp="1"/>
          </p:cNvSpPr>
          <p:nvPr>
            <p:ph type="title"/>
          </p:nvPr>
        </p:nvSpPr>
        <p:spPr>
          <a:xfrm>
            <a:off x="542822" y="2476796"/>
            <a:ext cx="5486400" cy="2424382"/>
          </a:xfrm>
        </p:spPr>
        <p:txBody>
          <a:bodyPr/>
          <a:lstStyle/>
          <a:p>
            <a:pPr lvl="0" defTabSz="914400">
              <a:lnSpc>
                <a:spcPct val="130000"/>
              </a:lnSpc>
              <a:spcBef>
                <a:spcPts val="0"/>
              </a:spcBef>
            </a:pPr>
            <a:r>
              <a:rPr lang="en-US" sz="4000" dirty="0">
                <a:solidFill>
                  <a:srgbClr val="592C82"/>
                </a:solidFill>
                <a:ea typeface="+mn-ea"/>
                <a:cs typeface="Arial" panose="020B0604020202020204" pitchFamily="34" charset="0"/>
              </a:rPr>
              <a:t>Which of the LPFSA benefits do you feel you value most?</a:t>
            </a:r>
            <a:endParaRPr lang="en-US" dirty="0"/>
          </a:p>
        </p:txBody>
      </p:sp>
      <p:sp>
        <p:nvSpPr>
          <p:cNvPr id="11" name="Oval 10">
            <a:extLst>
              <a:ext uri="{FF2B5EF4-FFF2-40B4-BE49-F238E27FC236}">
                <a16:creationId xmlns:a16="http://schemas.microsoft.com/office/drawing/2014/main" id="{4084D5F9-C120-C245-A8A6-B4DD72C6A66B}"/>
              </a:ext>
              <a:ext uri="{C183D7F6-B498-43B3-948B-1728B52AA6E4}">
                <adec:decorative xmlns:adec="http://schemas.microsoft.com/office/drawing/2017/decorative" val="1"/>
              </a:ext>
            </a:extLst>
          </p:cNvPr>
          <p:cNvSpPr/>
          <p:nvPr/>
        </p:nvSpPr>
        <p:spPr>
          <a:xfrm>
            <a:off x="542822" y="1690062"/>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a:t>
            </a:r>
          </a:p>
        </p:txBody>
      </p:sp>
      <p:sp>
        <p:nvSpPr>
          <p:cNvPr id="16" name="Content Placeholder 15">
            <a:extLst>
              <a:ext uri="{FF2B5EF4-FFF2-40B4-BE49-F238E27FC236}">
                <a16:creationId xmlns:a16="http://schemas.microsoft.com/office/drawing/2014/main" id="{758895C2-A6EE-40F2-B548-EFD9A1EFF656}"/>
              </a:ext>
            </a:extLst>
          </p:cNvPr>
          <p:cNvSpPr>
            <a:spLocks noGrp="1"/>
          </p:cNvSpPr>
          <p:nvPr>
            <p:ph sz="quarter" idx="14"/>
          </p:nvPr>
        </p:nvSpPr>
        <p:spPr>
          <a:xfrm>
            <a:off x="6824826" y="1688450"/>
            <a:ext cx="4638352" cy="4093985"/>
          </a:xfrm>
        </p:spPr>
        <p:txBody>
          <a:bodyPr>
            <a:normAutofit/>
          </a:bodyPr>
          <a:lstStyle/>
          <a:p>
            <a:pPr marL="457200" lvl="0" indent="-457200" defTabSz="914400">
              <a:spcBef>
                <a:spcPts val="0"/>
              </a:spcBef>
              <a:spcAft>
                <a:spcPts val="2400"/>
              </a:spcAft>
              <a:buFont typeface="+mj-lt"/>
              <a:buAutoNum type="alphaUcPeriod"/>
            </a:pPr>
            <a:r>
              <a:rPr lang="en-US" sz="2000" dirty="0">
                <a:solidFill>
                  <a:srgbClr val="626362"/>
                </a:solidFill>
                <a:cs typeface="Arial" panose="020B0604020202020204" pitchFamily="34" charset="0"/>
              </a:rPr>
              <a:t>Having funds up front at the </a:t>
            </a:r>
            <a:br>
              <a:rPr lang="en-US" sz="2000" dirty="0">
                <a:solidFill>
                  <a:srgbClr val="626362"/>
                </a:solidFill>
                <a:cs typeface="Arial" panose="020B0604020202020204" pitchFamily="34" charset="0"/>
              </a:rPr>
            </a:br>
            <a:r>
              <a:rPr lang="en-US" sz="2000" dirty="0">
                <a:solidFill>
                  <a:srgbClr val="626362"/>
                </a:solidFill>
                <a:cs typeface="Arial" panose="020B0604020202020204" pitchFamily="34" charset="0"/>
              </a:rPr>
              <a:t>start of a plan year for vision </a:t>
            </a:r>
            <a:br>
              <a:rPr lang="en-US" sz="2000" dirty="0">
                <a:solidFill>
                  <a:srgbClr val="626362"/>
                </a:solidFill>
                <a:cs typeface="Arial" panose="020B0604020202020204" pitchFamily="34" charset="0"/>
              </a:rPr>
            </a:br>
            <a:r>
              <a:rPr lang="en-US" sz="2000" dirty="0">
                <a:solidFill>
                  <a:srgbClr val="626362"/>
                </a:solidFill>
                <a:cs typeface="Arial" panose="020B0604020202020204" pitchFamily="34" charset="0"/>
              </a:rPr>
              <a:t>and dental needs</a:t>
            </a:r>
          </a:p>
          <a:p>
            <a:pPr marL="457200" lvl="0" indent="-457200" defTabSz="914400">
              <a:spcBef>
                <a:spcPts val="0"/>
              </a:spcBef>
              <a:spcAft>
                <a:spcPts val="2400"/>
              </a:spcAft>
              <a:buFont typeface="+mj-lt"/>
              <a:buAutoNum type="alphaUcPeriod"/>
            </a:pPr>
            <a:r>
              <a:rPr lang="en-US" sz="2000" dirty="0">
                <a:solidFill>
                  <a:srgbClr val="626362"/>
                </a:solidFill>
                <a:cs typeface="Arial" panose="020B0604020202020204" pitchFamily="34" charset="0"/>
              </a:rPr>
              <a:t>Tax savings on contributions</a:t>
            </a:r>
          </a:p>
          <a:p>
            <a:pPr marL="457200" lvl="0" indent="-457200" defTabSz="914400">
              <a:spcBef>
                <a:spcPts val="0"/>
              </a:spcBef>
              <a:spcAft>
                <a:spcPts val="2400"/>
              </a:spcAft>
              <a:buFont typeface="+mj-lt"/>
              <a:buAutoNum type="alphaUcPeriod"/>
            </a:pPr>
            <a:r>
              <a:rPr lang="en-US" sz="2000" dirty="0">
                <a:solidFill>
                  <a:srgbClr val="626362"/>
                </a:solidFill>
                <a:cs typeface="Arial" panose="020B0604020202020204" pitchFamily="34" charset="0"/>
              </a:rPr>
              <a:t>Number of eligible LPFSA expenses </a:t>
            </a:r>
          </a:p>
          <a:p>
            <a:pPr marL="457200" lvl="0" indent="-457200" defTabSz="914400">
              <a:spcBef>
                <a:spcPts val="0"/>
              </a:spcBef>
              <a:spcAft>
                <a:spcPts val="2400"/>
              </a:spcAft>
              <a:buFont typeface="+mj-lt"/>
              <a:buAutoNum type="alphaUcPeriod"/>
            </a:pPr>
            <a:r>
              <a:rPr lang="en-US" sz="2000" dirty="0">
                <a:solidFill>
                  <a:srgbClr val="626362"/>
                </a:solidFill>
                <a:cs typeface="Arial" panose="020B0604020202020204" pitchFamily="34" charset="0"/>
              </a:rPr>
              <a:t>Leaving funds in HSA to build long-term health savings</a:t>
            </a:r>
          </a:p>
        </p:txBody>
      </p:sp>
    </p:spTree>
    <p:extLst>
      <p:ext uri="{BB962C8B-B14F-4D97-AF65-F5344CB8AC3E}">
        <p14:creationId xmlns:p14="http://schemas.microsoft.com/office/powerpoint/2010/main" val="271688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10134449" cy="882293"/>
          </a:xfrm>
        </p:spPr>
        <p:txBody>
          <a:bodyPr/>
          <a:lstStyle/>
          <a:p>
            <a:pPr>
              <a:lnSpc>
                <a:spcPts val="6080"/>
              </a:lnSpc>
            </a:pPr>
            <a:r>
              <a:rPr lang="en-US" sz="3800" b="1" dirty="0">
                <a:latin typeface="+mj-lt"/>
              </a:rPr>
              <a:t>Get started today!</a:t>
            </a:r>
          </a:p>
        </p:txBody>
      </p:sp>
      <p:sp>
        <p:nvSpPr>
          <p:cNvPr id="5" name="Content Placeholder 4">
            <a:extLst>
              <a:ext uri="{FF2B5EF4-FFF2-40B4-BE49-F238E27FC236}">
                <a16:creationId xmlns:a16="http://schemas.microsoft.com/office/drawing/2014/main" id="{458858C3-74A1-4311-8471-5DAC3A721E46}"/>
              </a:ext>
            </a:extLst>
          </p:cNvPr>
          <p:cNvSpPr>
            <a:spLocks noGrp="1"/>
          </p:cNvSpPr>
          <p:nvPr>
            <p:ph sz="quarter" idx="12"/>
          </p:nvPr>
        </p:nvSpPr>
        <p:spPr>
          <a:xfrm>
            <a:off x="232153" y="1528463"/>
            <a:ext cx="1827238" cy="1094451"/>
          </a:xfrm>
        </p:spPr>
        <p:txBody>
          <a:bodyPr/>
          <a:lstStyle/>
          <a:p>
            <a:pPr marL="1143000" lvl="0" indent="-1143000" algn="ctr" defTabSz="914400">
              <a:spcBef>
                <a:spcPts val="0"/>
              </a:spcBef>
              <a:buFont typeface="+mj-lt"/>
              <a:buAutoNum type="arabicPeriod"/>
              <a:defRPr/>
            </a:pPr>
            <a:r>
              <a:rPr lang="en-US" sz="6000" dirty="0">
                <a:solidFill>
                  <a:srgbClr val="007A96"/>
                </a:solidFill>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val="1"/>
              </a:ext>
            </a:extLst>
          </p:cNvPr>
          <p:cNvCxnSpPr>
            <a:cxnSpLocks/>
          </p:cNvCxnSpPr>
          <p:nvPr/>
        </p:nvCxnSpPr>
        <p:spPr>
          <a:xfrm>
            <a:off x="1231181"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F3A6C961-A240-48BA-A0D5-D35019813436}"/>
              </a:ext>
            </a:extLst>
          </p:cNvPr>
          <p:cNvSpPr>
            <a:spLocks noGrp="1"/>
          </p:cNvSpPr>
          <p:nvPr>
            <p:ph sz="quarter" idx="10"/>
          </p:nvPr>
        </p:nvSpPr>
        <p:spPr>
          <a:xfrm>
            <a:off x="1492930" y="1670623"/>
            <a:ext cx="2220234" cy="3371277"/>
          </a:xfrm>
        </p:spPr>
        <p:txBody>
          <a:bodyPr>
            <a:normAutofit/>
          </a:bodyPr>
          <a:lstStyle/>
          <a:p>
            <a:pPr marL="0" lvl="0" indent="0" defTabSz="914400">
              <a:lnSpc>
                <a:spcPct val="110000"/>
              </a:lnSpc>
              <a:spcBef>
                <a:spcPts val="0"/>
              </a:spcBef>
              <a:spcAft>
                <a:spcPts val="600"/>
              </a:spcAft>
              <a:buNone/>
            </a:pPr>
            <a:r>
              <a:rPr lang="en-US" sz="2400" dirty="0">
                <a:solidFill>
                  <a:srgbClr val="007A96"/>
                </a:solidFill>
                <a:latin typeface="Arial"/>
              </a:rPr>
              <a:t>Sign up </a:t>
            </a:r>
          </a:p>
          <a:p>
            <a:pPr marL="285750" lvl="0" indent="-285750" defTabSz="914400">
              <a:lnSpc>
                <a:spcPct val="120000"/>
              </a:lnSpc>
              <a:spcBef>
                <a:spcPts val="0"/>
              </a:spcBef>
              <a:spcAft>
                <a:spcPts val="1200"/>
              </a:spcAft>
              <a:buFont typeface="Wingdings" pitchFamily="2" charset="2"/>
              <a:buChar char="ü"/>
            </a:pPr>
            <a:r>
              <a:rPr lang="en-US" sz="1700" dirty="0">
                <a:solidFill>
                  <a:srgbClr val="626362"/>
                </a:solidFill>
                <a:latin typeface="Arial"/>
              </a:rPr>
              <a:t>Each plan </a:t>
            </a:r>
            <a:br>
              <a:rPr lang="en-US" sz="1700" dirty="0">
                <a:solidFill>
                  <a:srgbClr val="626362"/>
                </a:solidFill>
                <a:latin typeface="Arial"/>
              </a:rPr>
            </a:br>
            <a:r>
              <a:rPr lang="en-US" sz="1700" dirty="0">
                <a:solidFill>
                  <a:srgbClr val="626362"/>
                </a:solidFill>
                <a:latin typeface="Arial"/>
              </a:rPr>
              <a:t>year during </a:t>
            </a:r>
            <a:br>
              <a:rPr lang="en-US" sz="1700" dirty="0">
                <a:solidFill>
                  <a:srgbClr val="626362"/>
                </a:solidFill>
                <a:latin typeface="Arial"/>
              </a:rPr>
            </a:br>
            <a:r>
              <a:rPr lang="en-US" sz="1700" dirty="0">
                <a:solidFill>
                  <a:srgbClr val="626362"/>
                </a:solidFill>
                <a:latin typeface="Arial"/>
              </a:rPr>
              <a:t>open enrollment</a:t>
            </a:r>
          </a:p>
          <a:p>
            <a:pPr marL="285750" lvl="0" indent="-285750" defTabSz="914400">
              <a:lnSpc>
                <a:spcPct val="120000"/>
              </a:lnSpc>
              <a:spcBef>
                <a:spcPts val="0"/>
              </a:spcBef>
              <a:spcAft>
                <a:spcPts val="600"/>
              </a:spcAft>
              <a:buFont typeface="Wingdings" pitchFamily="2" charset="2"/>
              <a:buChar char="ü"/>
            </a:pPr>
            <a:r>
              <a:rPr lang="en-US" sz="1700" dirty="0">
                <a:solidFill>
                  <a:srgbClr val="626362"/>
                </a:solidFill>
                <a:latin typeface="Arial"/>
              </a:rPr>
              <a:t>Choose election amount for the year </a:t>
            </a:r>
            <a:r>
              <a:rPr lang="en-US" sz="1200" dirty="0">
                <a:solidFill>
                  <a:srgbClr val="626362"/>
                </a:solidFill>
                <a:latin typeface="Arial"/>
              </a:rPr>
              <a:t>(typically cannot change without a qualifying life status change)</a:t>
            </a:r>
          </a:p>
        </p:txBody>
      </p:sp>
      <p:sp>
        <p:nvSpPr>
          <p:cNvPr id="4" name="Content Placeholder 3">
            <a:extLst>
              <a:ext uri="{FF2B5EF4-FFF2-40B4-BE49-F238E27FC236}">
                <a16:creationId xmlns:a16="http://schemas.microsoft.com/office/drawing/2014/main" id="{10D44BF3-980F-41A0-98EB-835833BCDDB1}"/>
              </a:ext>
            </a:extLst>
          </p:cNvPr>
          <p:cNvSpPr>
            <a:spLocks noGrp="1"/>
          </p:cNvSpPr>
          <p:nvPr>
            <p:ph sz="quarter" idx="11"/>
          </p:nvPr>
        </p:nvSpPr>
        <p:spPr>
          <a:xfrm>
            <a:off x="4175602" y="1524366"/>
            <a:ext cx="1449787" cy="1296816"/>
          </a:xfrm>
        </p:spPr>
        <p:txBody>
          <a:bodyPr anchor="t"/>
          <a:lstStyle/>
          <a:p>
            <a:pPr marL="1143000" lvl="0" indent="-1143000" algn="ctr" defTabSz="914400">
              <a:lnSpc>
                <a:spcPct val="100000"/>
              </a:lnSpc>
              <a:spcAft>
                <a:spcPts val="0"/>
              </a:spcAft>
              <a:buFont typeface="+mj-lt"/>
              <a:buAutoNum type="arabicPeriod" startAt="2"/>
              <a:defRPr/>
            </a:pPr>
            <a:r>
              <a:rPr lang="en-US" sz="6000" dirty="0">
                <a:solidFill>
                  <a:srgbClr val="007A96"/>
                </a:solidFill>
                <a:cs typeface="Arial" panose="020B0604020202020204" pitchFamily="34" charset="0"/>
              </a:rPr>
              <a:t> </a:t>
            </a:r>
          </a:p>
        </p:txBody>
      </p:sp>
      <p:cxnSp>
        <p:nvCxnSpPr>
          <p:cNvPr id="60" name="Straight Connector 59">
            <a:extLst>
              <a:ext uri="{FF2B5EF4-FFF2-40B4-BE49-F238E27FC236}">
                <a16:creationId xmlns:a16="http://schemas.microsoft.com/office/drawing/2014/main" id="{C11CD08E-F62C-CD42-A48F-5D98EB0140CA}"/>
              </a:ext>
              <a:ext uri="{C183D7F6-B498-43B3-948B-1728B52AA6E4}">
                <adec:decorative xmlns:adec="http://schemas.microsoft.com/office/drawing/2017/decorative" val="1"/>
              </a:ext>
            </a:extLst>
          </p:cNvPr>
          <p:cNvCxnSpPr>
            <a:cxnSpLocks/>
          </p:cNvCxnSpPr>
          <p:nvPr/>
        </p:nvCxnSpPr>
        <p:spPr>
          <a:xfrm>
            <a:off x="4985489" y="1770342"/>
            <a:ext cx="0" cy="384439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C32025F9-33DA-498E-8097-23EEA8FB1A57}"/>
              </a:ext>
            </a:extLst>
          </p:cNvPr>
          <p:cNvSpPr>
            <a:spLocks noGrp="1"/>
          </p:cNvSpPr>
          <p:nvPr>
            <p:ph sz="quarter" idx="13"/>
          </p:nvPr>
        </p:nvSpPr>
        <p:spPr>
          <a:xfrm>
            <a:off x="5247313" y="1671492"/>
            <a:ext cx="2220156" cy="2716470"/>
          </a:xfrm>
        </p:spPr>
        <p:txBody>
          <a:bodyPr>
            <a:normAutofit/>
          </a:bodyPr>
          <a:lstStyle/>
          <a:p>
            <a:pPr marL="0" lvl="0" indent="0" defTabSz="914400">
              <a:lnSpc>
                <a:spcPct val="110000"/>
              </a:lnSpc>
              <a:spcBef>
                <a:spcPts val="0"/>
              </a:spcBef>
              <a:spcAft>
                <a:spcPts val="600"/>
              </a:spcAft>
              <a:buNone/>
            </a:pPr>
            <a:r>
              <a:rPr lang="en-US" sz="2400" dirty="0">
                <a:solidFill>
                  <a:srgbClr val="007A96"/>
                </a:solidFill>
                <a:latin typeface="Arial"/>
              </a:rPr>
              <a:t>Contribute</a:t>
            </a:r>
          </a:p>
          <a:p>
            <a:pPr marL="285750" lvl="0" indent="-285750" defTabSz="914400">
              <a:lnSpc>
                <a:spcPct val="120000"/>
              </a:lnSpc>
              <a:spcBef>
                <a:spcPts val="0"/>
              </a:spcBef>
              <a:spcAft>
                <a:spcPts val="1200"/>
              </a:spcAft>
              <a:buFont typeface="Wingdings" pitchFamily="2" charset="2"/>
              <a:buChar char="ü"/>
            </a:pPr>
            <a:r>
              <a:rPr lang="en-US" sz="1700" dirty="0">
                <a:solidFill>
                  <a:srgbClr val="626362"/>
                </a:solidFill>
                <a:latin typeface="Arial"/>
              </a:rPr>
              <a:t>Pre-tax </a:t>
            </a:r>
            <a:br>
              <a:rPr lang="en-US" sz="1700" dirty="0">
                <a:solidFill>
                  <a:srgbClr val="626362"/>
                </a:solidFill>
                <a:latin typeface="Arial"/>
              </a:rPr>
            </a:br>
            <a:r>
              <a:rPr lang="en-US" sz="1700" dirty="0">
                <a:solidFill>
                  <a:srgbClr val="626362"/>
                </a:solidFill>
                <a:latin typeface="Arial"/>
              </a:rPr>
              <a:t>through payroll</a:t>
            </a:r>
          </a:p>
          <a:p>
            <a:pPr marL="285750" lvl="0" indent="-285750" defTabSz="914400">
              <a:lnSpc>
                <a:spcPct val="120000"/>
              </a:lnSpc>
              <a:spcBef>
                <a:spcPts val="0"/>
              </a:spcBef>
              <a:spcAft>
                <a:spcPts val="1200"/>
              </a:spcAft>
              <a:buFont typeface="Wingdings" pitchFamily="2" charset="2"/>
              <a:buChar char="ü"/>
            </a:pPr>
            <a:r>
              <a:rPr lang="en-US" sz="1700" dirty="0">
                <a:solidFill>
                  <a:srgbClr val="626362"/>
                </a:solidFill>
                <a:latin typeface="Arial"/>
              </a:rPr>
              <a:t>Equal amounts are generally taken from each paycheck</a:t>
            </a:r>
          </a:p>
        </p:txBody>
      </p:sp>
      <p:sp>
        <p:nvSpPr>
          <p:cNvPr id="7" name="Content Placeholder 6">
            <a:extLst>
              <a:ext uri="{FF2B5EF4-FFF2-40B4-BE49-F238E27FC236}">
                <a16:creationId xmlns:a16="http://schemas.microsoft.com/office/drawing/2014/main" id="{B7B0C6FC-D391-4776-A636-A9BF30090173}"/>
              </a:ext>
            </a:extLst>
          </p:cNvPr>
          <p:cNvSpPr>
            <a:spLocks noGrp="1"/>
          </p:cNvSpPr>
          <p:nvPr>
            <p:ph sz="quarter" idx="14"/>
          </p:nvPr>
        </p:nvSpPr>
        <p:spPr>
          <a:xfrm>
            <a:off x="8055625" y="1533695"/>
            <a:ext cx="1194534" cy="1181100"/>
          </a:xfrm>
        </p:spPr>
        <p:txBody>
          <a:bodyPr/>
          <a:lstStyle/>
          <a:p>
            <a:pPr marL="1143000" lvl="0" indent="-1143000" algn="ctr" defTabSz="914400">
              <a:spcBef>
                <a:spcPts val="0"/>
              </a:spcBef>
              <a:buFont typeface="+mj-lt"/>
              <a:buAutoNum type="arabicPeriod" startAt="3"/>
              <a:defRPr/>
            </a:pPr>
            <a:r>
              <a:rPr lang="en-US" sz="6000" dirty="0">
                <a:solidFill>
                  <a:srgbClr val="007A96"/>
                </a:solidFill>
                <a:cs typeface="Arial" panose="020B0604020202020204" pitchFamily="34" charset="0"/>
              </a:rPr>
              <a:t> </a:t>
            </a:r>
          </a:p>
        </p:txBody>
      </p:sp>
      <p:cxnSp>
        <p:nvCxnSpPr>
          <p:cNvPr id="65" name="Straight Connector 64">
            <a:extLst>
              <a:ext uri="{FF2B5EF4-FFF2-40B4-BE49-F238E27FC236}">
                <a16:creationId xmlns:a16="http://schemas.microsoft.com/office/drawing/2014/main" id="{8857CFB4-3D08-1F42-AFA3-921A4DC28B2B}"/>
              </a:ext>
              <a:ext uri="{C183D7F6-B498-43B3-948B-1728B52AA6E4}">
                <adec:decorative xmlns:adec="http://schemas.microsoft.com/office/drawing/2017/decorative" val="1"/>
              </a:ext>
            </a:extLst>
          </p:cNvPr>
          <p:cNvCxnSpPr>
            <a:cxnSpLocks/>
          </p:cNvCxnSpPr>
          <p:nvPr/>
        </p:nvCxnSpPr>
        <p:spPr>
          <a:xfrm>
            <a:off x="8739797"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10613C4B-5129-479B-B382-D39552B9954A}"/>
              </a:ext>
            </a:extLst>
          </p:cNvPr>
          <p:cNvSpPr>
            <a:spLocks noGrp="1"/>
          </p:cNvSpPr>
          <p:nvPr>
            <p:ph sz="quarter" idx="15"/>
          </p:nvPr>
        </p:nvSpPr>
        <p:spPr>
          <a:xfrm>
            <a:off x="9001953" y="1670294"/>
            <a:ext cx="2601520" cy="4149481"/>
          </a:xfrm>
        </p:spPr>
        <p:txBody>
          <a:bodyPr>
            <a:normAutofit/>
          </a:bodyPr>
          <a:lstStyle/>
          <a:p>
            <a:pPr marL="0" lvl="0" indent="0" defTabSz="914400">
              <a:lnSpc>
                <a:spcPct val="110000"/>
              </a:lnSpc>
              <a:spcBef>
                <a:spcPts val="0"/>
              </a:spcBef>
              <a:spcAft>
                <a:spcPts val="600"/>
              </a:spcAft>
              <a:buNone/>
            </a:pPr>
            <a:r>
              <a:rPr lang="en-US" sz="2400" dirty="0">
                <a:solidFill>
                  <a:srgbClr val="007A96"/>
                </a:solidFill>
                <a:latin typeface="Arial"/>
              </a:rPr>
              <a:t>Use your funds</a:t>
            </a:r>
          </a:p>
          <a:p>
            <a:pPr marL="285750" lvl="0" indent="-285750" defTabSz="914400">
              <a:lnSpc>
                <a:spcPct val="120000"/>
              </a:lnSpc>
              <a:spcBef>
                <a:spcPts val="0"/>
              </a:spcBef>
              <a:spcAft>
                <a:spcPts val="1200"/>
              </a:spcAft>
              <a:buFont typeface="Wingdings" pitchFamily="2" charset="2"/>
              <a:buChar char="ü"/>
            </a:pPr>
            <a:r>
              <a:rPr lang="en-US" sz="1700" dirty="0">
                <a:solidFill>
                  <a:srgbClr val="626362"/>
                </a:solidFill>
                <a:latin typeface="Arial"/>
              </a:rPr>
              <a:t>Pay with your HealthEquity</a:t>
            </a:r>
            <a:r>
              <a:rPr lang="en-US" sz="1700" baseline="30000" dirty="0">
                <a:solidFill>
                  <a:srgbClr val="626362"/>
                </a:solidFill>
                <a:latin typeface="Arial"/>
              </a:rPr>
              <a:t>®</a:t>
            </a:r>
            <a:r>
              <a:rPr lang="en-US" sz="1700" dirty="0">
                <a:solidFill>
                  <a:srgbClr val="626362"/>
                </a:solidFill>
                <a:latin typeface="Arial"/>
              </a:rPr>
              <a:t> Visa</a:t>
            </a:r>
            <a:r>
              <a:rPr lang="en-US" sz="1700" baseline="30000" dirty="0">
                <a:solidFill>
                  <a:srgbClr val="626362"/>
                </a:solidFill>
                <a:latin typeface="Arial"/>
              </a:rPr>
              <a:t>®</a:t>
            </a:r>
            <a:r>
              <a:rPr lang="en-US" sz="1700" dirty="0">
                <a:solidFill>
                  <a:srgbClr val="626362"/>
                </a:solidFill>
                <a:latin typeface="Arial"/>
              </a:rPr>
              <a:t> Reimbursement Account Card</a:t>
            </a:r>
            <a:r>
              <a:rPr lang="en-US" sz="1700" baseline="30000" dirty="0">
                <a:solidFill>
                  <a:srgbClr val="626362"/>
                </a:solidFill>
                <a:latin typeface="Arial"/>
              </a:rPr>
              <a:t>1</a:t>
            </a:r>
          </a:p>
          <a:p>
            <a:pPr marL="285750" lvl="0" indent="-285750" defTabSz="914400">
              <a:lnSpc>
                <a:spcPct val="120000"/>
              </a:lnSpc>
              <a:spcBef>
                <a:spcPts val="0"/>
              </a:spcBef>
              <a:spcAft>
                <a:spcPts val="1200"/>
              </a:spcAft>
              <a:buFont typeface="Wingdings" pitchFamily="2" charset="2"/>
              <a:buChar char="ü"/>
            </a:pPr>
            <a:r>
              <a:rPr lang="en-US" sz="1700" dirty="0">
                <a:solidFill>
                  <a:srgbClr val="626362"/>
                </a:solidFill>
                <a:latin typeface="Arial"/>
              </a:rPr>
              <a:t>Submit for reimbursement via</a:t>
            </a:r>
            <a:br>
              <a:rPr lang="en-US" sz="1700" dirty="0">
                <a:solidFill>
                  <a:srgbClr val="626362"/>
                </a:solidFill>
                <a:latin typeface="Arial"/>
              </a:rPr>
            </a:br>
            <a:r>
              <a:rPr lang="en-US" sz="1700" dirty="0">
                <a:solidFill>
                  <a:srgbClr val="626362"/>
                </a:solidFill>
                <a:latin typeface="Arial"/>
              </a:rPr>
              <a:t>the HealthEquity online tool</a:t>
            </a:r>
          </a:p>
          <a:p>
            <a:pPr marL="285750" lvl="0" indent="-285750" defTabSz="914400">
              <a:lnSpc>
                <a:spcPct val="120000"/>
              </a:lnSpc>
              <a:spcBef>
                <a:spcPts val="0"/>
              </a:spcBef>
              <a:spcAft>
                <a:spcPts val="1200"/>
              </a:spcAft>
              <a:buFont typeface="Wingdings" pitchFamily="2" charset="2"/>
              <a:buChar char="ü"/>
            </a:pPr>
            <a:r>
              <a:rPr lang="en-US" sz="1700" b="1" dirty="0">
                <a:solidFill>
                  <a:srgbClr val="626362"/>
                </a:solidFill>
                <a:latin typeface="Arial"/>
              </a:rPr>
              <a:t>Remember to save </a:t>
            </a:r>
            <a:br>
              <a:rPr lang="en-US" sz="1700" b="1" dirty="0">
                <a:solidFill>
                  <a:srgbClr val="626362"/>
                </a:solidFill>
                <a:latin typeface="Arial"/>
              </a:rPr>
            </a:br>
            <a:r>
              <a:rPr lang="en-US" sz="1700" b="1" dirty="0">
                <a:solidFill>
                  <a:srgbClr val="626362"/>
                </a:solidFill>
                <a:latin typeface="Arial"/>
              </a:rPr>
              <a:t>ALL receipts</a:t>
            </a:r>
          </a:p>
        </p:txBody>
      </p:sp>
      <p:sp>
        <p:nvSpPr>
          <p:cNvPr id="9" name="Content Placeholder 8">
            <a:extLst>
              <a:ext uri="{FF2B5EF4-FFF2-40B4-BE49-F238E27FC236}">
                <a16:creationId xmlns:a16="http://schemas.microsoft.com/office/drawing/2014/main" id="{4B97E005-857E-4A6F-8131-6224DA6ADC1A}"/>
              </a:ext>
            </a:extLst>
          </p:cNvPr>
          <p:cNvSpPr>
            <a:spLocks noGrp="1"/>
          </p:cNvSpPr>
          <p:nvPr>
            <p:ph sz="quarter" idx="16"/>
          </p:nvPr>
        </p:nvSpPr>
        <p:spPr>
          <a:xfrm>
            <a:off x="619003" y="6132439"/>
            <a:ext cx="10889965" cy="559427"/>
          </a:xfrm>
        </p:spPr>
        <p:txBody>
          <a:bodyPr vert="horz" lIns="91440" tIns="45720" rIns="91440" bIns="45720" rtlCol="0" anchor="t">
            <a:normAutofit/>
          </a:bodyPr>
          <a:lstStyle/>
          <a:p>
            <a:pPr marL="0" lvl="0" indent="0" defTabSz="914400">
              <a:spcBef>
                <a:spcPts val="0"/>
              </a:spcBef>
              <a:spcAft>
                <a:spcPts val="133"/>
              </a:spcAft>
              <a:buNone/>
              <a:defRPr/>
            </a:pPr>
            <a:r>
              <a:rPr lang="en-US" sz="800" baseline="30000" dirty="0">
                <a:solidFill>
                  <a:srgbClr val="626362"/>
                </a:solidFill>
                <a:latin typeface="Arial"/>
                <a:cs typeface="Arial"/>
              </a:rPr>
              <a:t>1</a:t>
            </a:r>
            <a:r>
              <a:rPr lang="en-US" sz="800" dirty="0">
                <a:solidFill>
                  <a:srgbClr val="626362"/>
                </a:solidFill>
                <a:latin typeface="Arial"/>
                <a:cs typeface="Arial"/>
              </a:rPr>
              <a:t>This</a:t>
            </a:r>
            <a:r>
              <a:rPr lang="en-US" sz="800" dirty="0">
                <a:solidFill>
                  <a:srgbClr val="626362"/>
                </a:solidFill>
                <a:latin typeface="Arial"/>
              </a:rPr>
              <a:t>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endParaRPr lang="en-US" sz="800" dirty="0">
              <a:solidFill>
                <a:srgbClr val="626362"/>
              </a:solidFill>
              <a:cs typeface="Arial" panose="020B0604020202020204" pitchFamily="34" charset="0"/>
            </a:endParaRPr>
          </a:p>
        </p:txBody>
      </p:sp>
    </p:spTree>
    <p:extLst>
      <p:ext uri="{BB962C8B-B14F-4D97-AF65-F5344CB8AC3E}">
        <p14:creationId xmlns:p14="http://schemas.microsoft.com/office/powerpoint/2010/main" val="38614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build="p"/>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038560"/>
            <a:ext cx="5733536" cy="911468"/>
          </a:xfrm>
        </p:spPr>
        <p:txBody>
          <a:bodyPr/>
          <a:lstStyle/>
          <a:p>
            <a:pPr>
              <a:lnSpc>
                <a:spcPts val="6080"/>
              </a:lnSpc>
            </a:pPr>
            <a:r>
              <a:rPr lang="en-US" sz="3800" b="1" dirty="0">
                <a:noFill/>
                <a:cs typeface="Arial"/>
              </a:rPr>
              <a:t>Enrollment made easy </a:t>
            </a:r>
          </a:p>
        </p:txBody>
      </p:sp>
      <p:sp>
        <p:nvSpPr>
          <p:cNvPr id="7" name="Content Placeholder 6">
            <a:extLst>
              <a:ext uri="{FF2B5EF4-FFF2-40B4-BE49-F238E27FC236}">
                <a16:creationId xmlns:a16="http://schemas.microsoft.com/office/drawing/2014/main" id="{AA715698-A405-4103-8A6F-77868BAD274F}"/>
              </a:ext>
            </a:extLst>
          </p:cNvPr>
          <p:cNvSpPr>
            <a:spLocks noGrp="1"/>
          </p:cNvSpPr>
          <p:nvPr>
            <p:ph sz="quarter" idx="10"/>
          </p:nvPr>
        </p:nvSpPr>
        <p:spPr>
          <a:xfrm>
            <a:off x="547155" y="3047669"/>
            <a:ext cx="3775788" cy="2496587"/>
          </a:xfrm>
        </p:spPr>
        <p:txBody>
          <a:bodyPr/>
          <a:lstStyle/>
          <a:p>
            <a:pPr marL="0" lvl="0" indent="0" defTabSz="914400">
              <a:lnSpc>
                <a:spcPct val="110000"/>
              </a:lnSpc>
              <a:spcBef>
                <a:spcPts val="0"/>
              </a:spcBef>
              <a:spcAft>
                <a:spcPts val="600"/>
              </a:spcAft>
              <a:buNone/>
            </a:pPr>
            <a:r>
              <a:rPr lang="en-US" sz="2400" dirty="0">
                <a:noFill/>
                <a:latin typeface="Arial"/>
              </a:rPr>
              <a:t>Save the date</a:t>
            </a:r>
          </a:p>
          <a:p>
            <a:pPr marL="0" lvl="0" indent="0" defTabSz="914400">
              <a:lnSpc>
                <a:spcPct val="110000"/>
              </a:lnSpc>
              <a:spcBef>
                <a:spcPts val="0"/>
              </a:spcBef>
              <a:spcAft>
                <a:spcPts val="3000"/>
              </a:spcAft>
              <a:buNone/>
            </a:pPr>
            <a:r>
              <a:rPr lang="en-US" sz="2000" dirty="0">
                <a:noFill/>
                <a:latin typeface="Arial"/>
              </a:rPr>
              <a:t>&lt;&lt; xx/xx/</a:t>
            </a:r>
            <a:r>
              <a:rPr lang="en-US" sz="2000" dirty="0" err="1">
                <a:noFill/>
                <a:latin typeface="Arial"/>
              </a:rPr>
              <a:t>xxxx</a:t>
            </a:r>
            <a:r>
              <a:rPr lang="en-US" sz="2000" dirty="0">
                <a:noFill/>
                <a:latin typeface="Arial"/>
              </a:rPr>
              <a:t> &gt;&gt;</a:t>
            </a:r>
            <a:endParaRPr lang="en-US" sz="2400" dirty="0">
              <a:noFill/>
              <a:latin typeface="Arial"/>
            </a:endParaRPr>
          </a:p>
          <a:p>
            <a:pPr marL="0" lvl="0" indent="0" defTabSz="914400">
              <a:lnSpc>
                <a:spcPct val="110000"/>
              </a:lnSpc>
              <a:spcBef>
                <a:spcPts val="0"/>
              </a:spcBef>
              <a:spcAft>
                <a:spcPts val="600"/>
              </a:spcAft>
              <a:buNone/>
            </a:pPr>
            <a:r>
              <a:rPr lang="en-US" sz="2400" dirty="0">
                <a:noFill/>
                <a:latin typeface="Arial"/>
              </a:rPr>
              <a:t>Enroll here </a:t>
            </a:r>
            <a:endParaRPr lang="en-US" sz="2400" dirty="0">
              <a:noFill/>
              <a:latin typeface="Arial"/>
              <a:cs typeface="Arial"/>
            </a:endParaRPr>
          </a:p>
          <a:p>
            <a:pPr marL="0" lvl="0" indent="0" defTabSz="914400">
              <a:lnSpc>
                <a:spcPct val="110000"/>
              </a:lnSpc>
              <a:spcBef>
                <a:spcPts val="0"/>
              </a:spcBef>
              <a:spcAft>
                <a:spcPts val="3000"/>
              </a:spcAft>
              <a:buNone/>
            </a:pPr>
            <a:r>
              <a:rPr lang="en-US" sz="2000" dirty="0">
                <a:noFill/>
                <a:latin typeface="Arial"/>
              </a:rPr>
              <a:t>&lt;&lt; custom URL &gt;&gt;</a:t>
            </a:r>
          </a:p>
        </p:txBody>
      </p:sp>
      <p:pic>
        <p:nvPicPr>
          <p:cNvPr id="14" name="Picture 13" descr="A man sharing a cheerful moment with a woman while checking some documents on a table.">
            <a:extLst>
              <a:ext uri="{FF2B5EF4-FFF2-40B4-BE49-F238E27FC236}">
                <a16:creationId xmlns:a16="http://schemas.microsoft.com/office/drawing/2014/main" id="{9F639A15-3503-614B-8D2D-1C5B244788B1}"/>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034"/>
          <a:stretch/>
        </p:blipFill>
        <p:spPr>
          <a:xfrm>
            <a:off x="3537530" y="0"/>
            <a:ext cx="8654469" cy="6858000"/>
          </a:xfrm>
          <a:prstGeom prst="rect">
            <a:avLst/>
          </a:prstGeom>
        </p:spPr>
      </p:pic>
      <p:sp>
        <p:nvSpPr>
          <p:cNvPr id="16" name="Rectangle 15">
            <a:extLst>
              <a:ext uri="{FF2B5EF4-FFF2-40B4-BE49-F238E27FC236}">
                <a16:creationId xmlns:a16="http://schemas.microsoft.com/office/drawing/2014/main" id="{0F5FCF3E-ED9C-D749-83DF-87B3BCE7011F}"/>
              </a:ext>
              <a:ext uri="{C183D7F6-B498-43B3-948B-1728B52AA6E4}">
                <adec:decorative xmlns:adec="http://schemas.microsoft.com/office/drawing/2017/decorative" val="1"/>
              </a:ext>
            </a:extLst>
          </p:cNvPr>
          <p:cNvSpPr/>
          <p:nvPr/>
        </p:nvSpPr>
        <p:spPr>
          <a:xfrm>
            <a:off x="2028005" y="1507958"/>
            <a:ext cx="4254171"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7" name="Rectangle 16">
            <a:extLst>
              <a:ext uri="{FF2B5EF4-FFF2-40B4-BE49-F238E27FC236}">
                <a16:creationId xmlns:a16="http://schemas.microsoft.com/office/drawing/2014/main" id="{E3A2BFA8-8A37-034D-B5B1-ADC86B134A5F}"/>
              </a:ext>
              <a:ext uri="{C183D7F6-B498-43B3-948B-1728B52AA6E4}">
                <adec:decorative xmlns:adec="http://schemas.microsoft.com/office/drawing/2017/decorative" val="1"/>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grpSp>
        <p:nvGrpSpPr>
          <p:cNvPr id="6" name="Group 5">
            <a:extLst>
              <a:ext uri="{FF2B5EF4-FFF2-40B4-BE49-F238E27FC236}">
                <a16:creationId xmlns:a16="http://schemas.microsoft.com/office/drawing/2014/main" id="{D4176C3E-2882-4AB8-AA65-D2635C327056}"/>
              </a:ext>
              <a:ext uri="{C183D7F6-B498-43B3-948B-1728B52AA6E4}">
                <adec:decorative xmlns:adec="http://schemas.microsoft.com/office/drawing/2017/decorative" val="1"/>
              </a:ext>
            </a:extLst>
          </p:cNvPr>
          <p:cNvGrpSpPr/>
          <p:nvPr/>
        </p:nvGrpSpPr>
        <p:grpSpPr>
          <a:xfrm>
            <a:off x="547155" y="2194911"/>
            <a:ext cx="6137910" cy="2949728"/>
            <a:chOff x="547155" y="2194911"/>
            <a:chExt cx="6137910" cy="2949728"/>
          </a:xfrm>
        </p:grpSpPr>
        <p:sp>
          <p:nvSpPr>
            <p:cNvPr id="4" name="TextBox 3">
              <a:extLst>
                <a:ext uri="{FF2B5EF4-FFF2-40B4-BE49-F238E27FC236}">
                  <a16:creationId xmlns:a16="http://schemas.microsoft.com/office/drawing/2014/main" id="{97850CC6-2811-4E0D-A778-05F6C73521DA}"/>
                </a:ext>
                <a:ext uri="{C183D7F6-B498-43B3-948B-1728B52AA6E4}">
                  <adec:decorative xmlns:adec="http://schemas.microsoft.com/office/drawing/2017/decorative" val="1"/>
                </a:ext>
              </a:extLst>
            </p:cNvPr>
            <p:cNvSpPr txBox="1"/>
            <p:nvPr/>
          </p:nvSpPr>
          <p:spPr>
            <a:xfrm>
              <a:off x="547155" y="2194911"/>
              <a:ext cx="6137910" cy="677108"/>
            </a:xfrm>
            <a:prstGeom prst="rect">
              <a:avLst/>
            </a:prstGeom>
            <a:noFill/>
          </p:spPr>
          <p:txBody>
            <a:bodyPr wrap="square" rtlCol="0">
              <a:spAutoFit/>
            </a:bodyPr>
            <a:lstStyle/>
            <a:p>
              <a:r>
                <a:rPr lang="en-US" sz="3800" b="1" dirty="0">
                  <a:solidFill>
                    <a:srgbClr val="592C82"/>
                  </a:solidFill>
                  <a:latin typeface="Arial" panose="020B0604020202020204" pitchFamily="34" charset="0"/>
                  <a:ea typeface="+mj-ea"/>
                  <a:cs typeface="Arial"/>
                </a:rPr>
                <a:t>Enrollment made easy </a:t>
              </a:r>
              <a:endParaRPr lang="en-US" dirty="0">
                <a:solidFill>
                  <a:srgbClr val="7F7F7F"/>
                </a:solidFill>
              </a:endParaRPr>
            </a:p>
          </p:txBody>
        </p:sp>
        <p:sp>
          <p:nvSpPr>
            <p:cNvPr id="5" name="TextBox 4">
              <a:extLst>
                <a:ext uri="{FF2B5EF4-FFF2-40B4-BE49-F238E27FC236}">
                  <a16:creationId xmlns:a16="http://schemas.microsoft.com/office/drawing/2014/main" id="{1472EA2F-929B-477B-87DD-E5AB9FC9E335}"/>
                </a:ext>
                <a:ext uri="{C183D7F6-B498-43B3-948B-1728B52AA6E4}">
                  <adec:decorative xmlns:adec="http://schemas.microsoft.com/office/drawing/2017/decorative" val="1"/>
                </a:ext>
              </a:extLst>
            </p:cNvPr>
            <p:cNvSpPr txBox="1"/>
            <p:nvPr/>
          </p:nvSpPr>
          <p:spPr>
            <a:xfrm>
              <a:off x="551342" y="3050283"/>
              <a:ext cx="2732681" cy="2094356"/>
            </a:xfrm>
            <a:prstGeom prst="rect">
              <a:avLst/>
            </a:prstGeom>
            <a:noFill/>
          </p:spPr>
          <p:txBody>
            <a:bodyPr wrap="square" rtlCol="0">
              <a:spAutoFit/>
            </a:bodyPr>
            <a:lstStyle/>
            <a:p>
              <a:pPr lvl="0">
                <a:lnSpc>
                  <a:spcPct val="110000"/>
                </a:lnSpc>
                <a:spcAft>
                  <a:spcPts val="600"/>
                </a:spcAft>
              </a:pPr>
              <a:r>
                <a:rPr lang="en-US" sz="2400" dirty="0">
                  <a:solidFill>
                    <a:srgbClr val="007A96"/>
                  </a:solidFill>
                </a:rPr>
                <a:t>Save the date</a:t>
              </a:r>
            </a:p>
            <a:p>
              <a:pPr lvl="0">
                <a:lnSpc>
                  <a:spcPct val="110000"/>
                </a:lnSpc>
                <a:spcAft>
                  <a:spcPts val="3000"/>
                </a:spcAft>
              </a:pPr>
              <a:r>
                <a:rPr lang="en-US" sz="2000" dirty="0">
                  <a:solidFill>
                    <a:srgbClr val="626362"/>
                  </a:solidFill>
                </a:rPr>
                <a:t>&lt;&lt; xx/xx/</a:t>
              </a:r>
              <a:r>
                <a:rPr lang="en-US" sz="2000" dirty="0" err="1">
                  <a:solidFill>
                    <a:srgbClr val="626362"/>
                  </a:solidFill>
                </a:rPr>
                <a:t>xxxx</a:t>
              </a:r>
              <a:r>
                <a:rPr lang="en-US" sz="2000" dirty="0">
                  <a:solidFill>
                    <a:srgbClr val="626362"/>
                  </a:solidFill>
                </a:rPr>
                <a:t> &gt;&gt;</a:t>
              </a:r>
              <a:endParaRPr lang="en-US" sz="2400" dirty="0">
                <a:solidFill>
                  <a:srgbClr val="00AAC6"/>
                </a:solidFill>
              </a:endParaRPr>
            </a:p>
            <a:p>
              <a:pPr lvl="0">
                <a:lnSpc>
                  <a:spcPct val="110000"/>
                </a:lnSpc>
                <a:spcAft>
                  <a:spcPts val="600"/>
                </a:spcAft>
              </a:pPr>
              <a:r>
                <a:rPr lang="en-US" sz="2400" dirty="0">
                  <a:solidFill>
                    <a:srgbClr val="007A96"/>
                  </a:solidFill>
                </a:rPr>
                <a:t>Enroll here </a:t>
              </a:r>
              <a:endParaRPr lang="en-US" sz="2400" dirty="0">
                <a:solidFill>
                  <a:srgbClr val="007A96"/>
                </a:solidFill>
                <a:cs typeface="Arial"/>
              </a:endParaRPr>
            </a:p>
            <a:p>
              <a:pPr lvl="0">
                <a:lnSpc>
                  <a:spcPct val="110000"/>
                </a:lnSpc>
                <a:spcAft>
                  <a:spcPts val="3000"/>
                </a:spcAft>
              </a:pPr>
              <a:r>
                <a:rPr lang="en-US" sz="2000" dirty="0">
                  <a:solidFill>
                    <a:srgbClr val="626362"/>
                  </a:solidFill>
                </a:rPr>
                <a:t>&lt;&lt; custom URL &gt;&gt;</a:t>
              </a:r>
            </a:p>
          </p:txBody>
        </p:sp>
      </p:grpSp>
    </p:spTree>
    <p:extLst>
      <p:ext uri="{BB962C8B-B14F-4D97-AF65-F5344CB8AC3E}">
        <p14:creationId xmlns:p14="http://schemas.microsoft.com/office/powerpoint/2010/main" val="258464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BC8AFD-F52C-4DFD-B275-5DA65E5CEA4D}"/>
              </a:ext>
            </a:extLst>
          </p:cNvPr>
          <p:cNvSpPr>
            <a:spLocks noGrp="1"/>
          </p:cNvSpPr>
          <p:nvPr>
            <p:ph type="title"/>
          </p:nvPr>
        </p:nvSpPr>
        <p:spPr>
          <a:xfrm>
            <a:off x="583322" y="314970"/>
            <a:ext cx="3433388" cy="778034"/>
          </a:xfrm>
        </p:spPr>
        <p:txBody>
          <a:bodyPr/>
          <a:lstStyle/>
          <a:p>
            <a:pPr lvl="0" defTabSz="457200">
              <a:lnSpc>
                <a:spcPct val="110000"/>
              </a:lnSpc>
              <a:defRPr/>
            </a:pPr>
            <a:r>
              <a:rPr lang="en-US" sz="3800" b="1" dirty="0">
                <a:noFill/>
                <a:latin typeface="Arial"/>
                <a:ea typeface="+mn-ea"/>
                <a:cs typeface="Arial"/>
              </a:rPr>
              <a:t>Go mobile</a:t>
            </a:r>
            <a:r>
              <a:rPr lang="en-US" sz="3800" b="1" baseline="30000" dirty="0">
                <a:noFill/>
                <a:latin typeface="Arial"/>
                <a:ea typeface="+mn-ea"/>
                <a:cs typeface="Arial"/>
              </a:rPr>
              <a:t>1</a:t>
            </a:r>
            <a:endParaRPr lang="en-US" dirty="0">
              <a:noFill/>
            </a:endParaRPr>
          </a:p>
        </p:txBody>
      </p:sp>
      <p:sp>
        <p:nvSpPr>
          <p:cNvPr id="7" name="Content Placeholder 6">
            <a:extLst>
              <a:ext uri="{FF2B5EF4-FFF2-40B4-BE49-F238E27FC236}">
                <a16:creationId xmlns:a16="http://schemas.microsoft.com/office/drawing/2014/main" id="{D640E669-1117-40EB-928A-62DBD1BF383B}"/>
              </a:ext>
            </a:extLst>
          </p:cNvPr>
          <p:cNvSpPr>
            <a:spLocks noGrp="1"/>
          </p:cNvSpPr>
          <p:nvPr>
            <p:ph sz="quarter" idx="11"/>
          </p:nvPr>
        </p:nvSpPr>
        <p:spPr>
          <a:xfrm>
            <a:off x="548636" y="1162614"/>
            <a:ext cx="5771573" cy="3428831"/>
          </a:xfrm>
        </p:spPr>
        <p:txBody>
          <a:bodyPr>
            <a:normAutofit/>
          </a:bodyPr>
          <a:lstStyle/>
          <a:p>
            <a:pPr marL="457200" lvl="0" indent="-457200">
              <a:lnSpc>
                <a:spcPct val="130000"/>
              </a:lnSpc>
              <a:spcBef>
                <a:spcPct val="0"/>
              </a:spcBef>
              <a:spcAft>
                <a:spcPts val="1800"/>
              </a:spcAft>
              <a:buFont typeface="Wingdings" pitchFamily="2" charset="2"/>
              <a:buChar char="ü"/>
              <a:defRPr/>
            </a:pPr>
            <a:r>
              <a:rPr lang="en-US" sz="2400" dirty="0">
                <a:noFill/>
                <a:latin typeface="Arial"/>
                <a:cs typeface="Arial"/>
              </a:rPr>
              <a:t>On-the-go access and history</a:t>
            </a:r>
          </a:p>
          <a:p>
            <a:pPr marL="457200" lvl="0" indent="-457200">
              <a:lnSpc>
                <a:spcPct val="130000"/>
              </a:lnSpc>
              <a:spcBef>
                <a:spcPct val="0"/>
              </a:spcBef>
              <a:spcAft>
                <a:spcPts val="1800"/>
              </a:spcAft>
              <a:buFont typeface="Wingdings" pitchFamily="2" charset="2"/>
              <a:buChar char="ü"/>
              <a:defRPr/>
            </a:pPr>
            <a:r>
              <a:rPr lang="en-US" sz="2400" dirty="0">
                <a:noFill/>
                <a:latin typeface="Arial"/>
                <a:cs typeface="Arial"/>
              </a:rPr>
              <a:t>Photo documentation</a:t>
            </a:r>
          </a:p>
          <a:p>
            <a:pPr marL="457200" lvl="0" indent="-457200">
              <a:lnSpc>
                <a:spcPct val="130000"/>
              </a:lnSpc>
              <a:spcBef>
                <a:spcPct val="0"/>
              </a:spcBef>
              <a:spcAft>
                <a:spcPts val="1800"/>
              </a:spcAft>
              <a:buFont typeface="Wingdings" pitchFamily="2" charset="2"/>
              <a:buChar char="ü"/>
              <a:defRPr/>
            </a:pPr>
            <a:r>
              <a:rPr lang="en-US" sz="2400" dirty="0">
                <a:noFill/>
                <a:latin typeface="Arial"/>
                <a:cs typeface="Arial"/>
              </a:rPr>
              <a:t>Send payments</a:t>
            </a:r>
          </a:p>
          <a:p>
            <a:pPr marL="457200" lvl="0" indent="-457200">
              <a:lnSpc>
                <a:spcPct val="130000"/>
              </a:lnSpc>
              <a:spcBef>
                <a:spcPct val="0"/>
              </a:spcBef>
              <a:spcAft>
                <a:spcPts val="1800"/>
              </a:spcAft>
              <a:buFont typeface="Wingdings" pitchFamily="2" charset="2"/>
              <a:buChar char="ü"/>
              <a:defRPr/>
            </a:pPr>
            <a:r>
              <a:rPr lang="en-US" sz="2400" dirty="0">
                <a:noFill/>
                <a:latin typeface="Arial"/>
                <a:cs typeface="Arial"/>
              </a:rPr>
              <a:t>Manage debit card transactions</a:t>
            </a:r>
          </a:p>
          <a:p>
            <a:pPr marL="457200" lvl="0" indent="-457200">
              <a:lnSpc>
                <a:spcPct val="130000"/>
              </a:lnSpc>
              <a:spcBef>
                <a:spcPct val="0"/>
              </a:spcBef>
              <a:spcAft>
                <a:spcPts val="1800"/>
              </a:spcAft>
              <a:buFont typeface="Wingdings" pitchFamily="2" charset="2"/>
              <a:buChar char="ü"/>
              <a:defRPr/>
            </a:pPr>
            <a:r>
              <a:rPr lang="en-US" sz="2400" dirty="0">
                <a:noFill/>
                <a:latin typeface="Arial"/>
                <a:cs typeface="Arial"/>
              </a:rPr>
              <a:t>Initiate claims and view claim status</a:t>
            </a:r>
          </a:p>
        </p:txBody>
      </p:sp>
      <p:sp>
        <p:nvSpPr>
          <p:cNvPr id="8" name="Content Placeholder 7">
            <a:extLst>
              <a:ext uri="{FF2B5EF4-FFF2-40B4-BE49-F238E27FC236}">
                <a16:creationId xmlns:a16="http://schemas.microsoft.com/office/drawing/2014/main" id="{FDDE5DC5-88D5-41DC-B59E-D9CDEB70E8A0}"/>
              </a:ext>
            </a:extLst>
          </p:cNvPr>
          <p:cNvSpPr>
            <a:spLocks noGrp="1"/>
          </p:cNvSpPr>
          <p:nvPr>
            <p:ph sz="quarter" idx="12"/>
          </p:nvPr>
        </p:nvSpPr>
        <p:spPr>
          <a:xfrm>
            <a:off x="579841" y="6381935"/>
            <a:ext cx="4920237" cy="338607"/>
          </a:xfrm>
        </p:spPr>
        <p:txBody>
          <a:bodyPr/>
          <a:lstStyle/>
          <a:p>
            <a:pPr marL="0" lvl="0" indent="0" defTabSz="457200">
              <a:spcBef>
                <a:spcPct val="0"/>
              </a:spcBef>
              <a:spcAft>
                <a:spcPts val="133"/>
              </a:spcAft>
              <a:buNone/>
              <a:defRPr/>
            </a:pPr>
            <a:r>
              <a:rPr lang="en-US" sz="800" baseline="30000" dirty="0">
                <a:noFill/>
                <a:cs typeface="Arial" panose="020B0604020202020204" pitchFamily="34" charset="0"/>
              </a:rPr>
              <a:t>1</a:t>
            </a:r>
            <a:r>
              <a:rPr lang="en-US" sz="800" dirty="0">
                <a:noFill/>
                <a:cs typeface="Arial" panose="020B0604020202020204" pitchFamily="34" charset="0"/>
              </a:rPr>
              <a:t>Accounts must be activated via the HealthEquity website in order to use the mobile app. </a:t>
            </a:r>
          </a:p>
        </p:txBody>
      </p:sp>
      <p:pic>
        <p:nvPicPr>
          <p:cNvPr id="14" name="Picture Placeholder 5" descr="A woman with a glass of drink checking her phone while walking in the street.">
            <a:extLst>
              <a:ext uri="{FF2B5EF4-FFF2-40B4-BE49-F238E27FC236}">
                <a16:creationId xmlns:a16="http://schemas.microsoft.com/office/drawing/2014/main" id="{4EA8561D-1347-2E41-8D18-ED4F666C3D4D}"/>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476" t="10686" r="23950" b="9385"/>
          <a:stretch/>
        </p:blipFill>
        <p:spPr>
          <a:xfrm flipH="1">
            <a:off x="3261361" y="-1"/>
            <a:ext cx="8980908" cy="6873825"/>
          </a:xfrm>
          <a:prstGeom prst="rect">
            <a:avLst/>
          </a:prstGeom>
        </p:spPr>
      </p:pic>
      <p:sp>
        <p:nvSpPr>
          <p:cNvPr id="17" name="Rectangle 16">
            <a:extLst>
              <a:ext uri="{FF2B5EF4-FFF2-40B4-BE49-F238E27FC236}">
                <a16:creationId xmlns:a16="http://schemas.microsoft.com/office/drawing/2014/main" id="{03691894-4167-684A-A788-8CF109C3DE21}"/>
              </a:ext>
              <a:ext uri="{C183D7F6-B498-43B3-948B-1728B52AA6E4}">
                <adec:decorative xmlns:adec="http://schemas.microsoft.com/office/drawing/2017/decorative" val="1"/>
              </a:ext>
            </a:extLst>
          </p:cNvPr>
          <p:cNvSpPr/>
          <p:nvPr/>
        </p:nvSpPr>
        <p:spPr>
          <a:xfrm>
            <a:off x="1732765"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2579C7D-65A7-2045-8D73-6DF15147E7FA}"/>
              </a:ext>
              <a:ext uri="{C183D7F6-B498-43B3-948B-1728B52AA6E4}">
                <adec:decorative xmlns:adec="http://schemas.microsoft.com/office/drawing/2017/decorative" val="1"/>
              </a:ext>
            </a:extLst>
          </p:cNvPr>
          <p:cNvSpPr/>
          <p:nvPr/>
        </p:nvSpPr>
        <p:spPr>
          <a:xfrm>
            <a:off x="2727943" y="0"/>
            <a:ext cx="4454675"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01A997E3-1597-174F-B7E3-6D898106E42E}"/>
              </a:ext>
              <a:ext uri="{C183D7F6-B498-43B3-948B-1728B52AA6E4}">
                <adec:decorative xmlns:adec="http://schemas.microsoft.com/office/drawing/2017/decorative" val="1"/>
              </a:ext>
            </a:extLst>
          </p:cNvPr>
          <p:cNvSpPr/>
          <p:nvPr/>
        </p:nvSpPr>
        <p:spPr>
          <a:xfrm>
            <a:off x="2987434" y="0"/>
            <a:ext cx="5061853" cy="6873824"/>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66AC8553-695C-4FA8-81A8-01B83768E57C}"/>
              </a:ext>
              <a:ext uri="{C183D7F6-B498-43B3-948B-1728B52AA6E4}">
                <adec:decorative xmlns:adec="http://schemas.microsoft.com/office/drawing/2017/decorative" val="1"/>
              </a:ext>
            </a:extLst>
          </p:cNvPr>
          <p:cNvGrpSpPr/>
          <p:nvPr/>
        </p:nvGrpSpPr>
        <p:grpSpPr>
          <a:xfrm>
            <a:off x="548638" y="353642"/>
            <a:ext cx="6146269" cy="6244434"/>
            <a:chOff x="548638" y="353642"/>
            <a:chExt cx="6146269" cy="6244434"/>
          </a:xfrm>
        </p:grpSpPr>
        <p:sp>
          <p:nvSpPr>
            <p:cNvPr id="2" name="TextBox 1">
              <a:extLst>
                <a:ext uri="{FF2B5EF4-FFF2-40B4-BE49-F238E27FC236}">
                  <a16:creationId xmlns:a16="http://schemas.microsoft.com/office/drawing/2014/main" id="{BB9CACBB-9826-4D3D-AF5D-01C9AAE4DA5A}"/>
                </a:ext>
                <a:ext uri="{C183D7F6-B498-43B3-948B-1728B52AA6E4}">
                  <adec:decorative xmlns:adec="http://schemas.microsoft.com/office/drawing/2017/decorative" val="1"/>
                </a:ext>
              </a:extLst>
            </p:cNvPr>
            <p:cNvSpPr txBox="1"/>
            <p:nvPr/>
          </p:nvSpPr>
          <p:spPr>
            <a:xfrm>
              <a:off x="579921" y="353642"/>
              <a:ext cx="3307216" cy="685701"/>
            </a:xfrm>
            <a:prstGeom prst="rect">
              <a:avLst/>
            </a:prstGeom>
            <a:noFill/>
          </p:spPr>
          <p:txBody>
            <a:bodyPr wrap="square" lIns="91440" tIns="45720" rIns="91440" bIns="45720" rtlCol="0" anchor="t">
              <a:spAutoFit/>
            </a:bodyPr>
            <a:lstStyle/>
            <a:p>
              <a:pPr lvl="0" defTabSz="457200">
                <a:lnSpc>
                  <a:spcPct val="110000"/>
                </a:lnSpc>
                <a:spcBef>
                  <a:spcPct val="0"/>
                </a:spcBef>
                <a:defRPr/>
              </a:pPr>
              <a:r>
                <a:rPr lang="en-US" sz="3800" b="1" dirty="0">
                  <a:solidFill>
                    <a:srgbClr val="592C82"/>
                  </a:solidFill>
                  <a:cs typeface="Arial"/>
                </a:rPr>
                <a:t>Go mobile</a:t>
              </a:r>
              <a:endParaRPr lang="en-US" sz="3800" b="1" baseline="30000" dirty="0">
                <a:solidFill>
                  <a:srgbClr val="592C82"/>
                </a:solidFill>
                <a:latin typeface="Arial" panose="020B0604020202020204" pitchFamily="34" charset="0"/>
                <a:cs typeface="Arial"/>
              </a:endParaRPr>
            </a:p>
          </p:txBody>
        </p:sp>
        <p:sp>
          <p:nvSpPr>
            <p:cNvPr id="4" name="TextBox 3">
              <a:extLst>
                <a:ext uri="{FF2B5EF4-FFF2-40B4-BE49-F238E27FC236}">
                  <a16:creationId xmlns:a16="http://schemas.microsoft.com/office/drawing/2014/main" id="{0E6EC49F-E724-4CDF-9D3C-06659B228300}"/>
                </a:ext>
                <a:ext uri="{C183D7F6-B498-43B3-948B-1728B52AA6E4}">
                  <adec:decorative xmlns:adec="http://schemas.microsoft.com/office/drawing/2017/decorative" val="1"/>
                </a:ext>
              </a:extLst>
            </p:cNvPr>
            <p:cNvSpPr txBox="1"/>
            <p:nvPr/>
          </p:nvSpPr>
          <p:spPr>
            <a:xfrm>
              <a:off x="548638" y="1160830"/>
              <a:ext cx="6146269" cy="3366306"/>
            </a:xfrm>
            <a:prstGeom prst="rect">
              <a:avLst/>
            </a:prstGeom>
            <a:noFill/>
          </p:spPr>
          <p:txBody>
            <a:bodyPr wrap="square" lIns="91440" tIns="45720" rIns="91440" bIns="45720" rtlCol="0" anchor="t">
              <a:spAutoFit/>
            </a:bodyPr>
            <a:lstStyle/>
            <a:p>
              <a:pPr marL="457200" lvl="0" indent="-457200" defTabSz="609585">
                <a:lnSpc>
                  <a:spcPct val="130000"/>
                </a:lnSpc>
                <a:spcBef>
                  <a:spcPct val="0"/>
                </a:spcBef>
                <a:spcAft>
                  <a:spcPts val="1800"/>
                </a:spcAft>
                <a:buFont typeface="Wingdings" pitchFamily="2" charset="2"/>
                <a:buChar char="ü"/>
                <a:defRPr/>
              </a:pPr>
              <a:r>
                <a:rPr lang="en-US" sz="2400" dirty="0">
                  <a:solidFill>
                    <a:srgbClr val="626362"/>
                  </a:solidFill>
                  <a:cs typeface="Arial"/>
                </a:rPr>
                <a:t>On-the-go access and history</a:t>
              </a:r>
              <a:r>
                <a:rPr lang="en-US" sz="2400" baseline="30000" dirty="0">
                  <a:solidFill>
                    <a:srgbClr val="626362"/>
                  </a:solidFill>
                  <a:cs typeface="Arial"/>
                </a:rPr>
                <a:t>1</a:t>
              </a:r>
            </a:p>
            <a:p>
              <a:pPr marL="457200" lvl="0" indent="-457200" defTabSz="609585">
                <a:lnSpc>
                  <a:spcPct val="130000"/>
                </a:lnSpc>
                <a:spcBef>
                  <a:spcPct val="0"/>
                </a:spcBef>
                <a:spcAft>
                  <a:spcPts val="1800"/>
                </a:spcAft>
                <a:buFont typeface="Wingdings" pitchFamily="2" charset="2"/>
                <a:buChar char="ü"/>
                <a:defRPr/>
              </a:pPr>
              <a:r>
                <a:rPr lang="en-US" sz="2400" dirty="0">
                  <a:solidFill>
                    <a:srgbClr val="626362"/>
                  </a:solidFill>
                  <a:cs typeface="Arial"/>
                </a:rPr>
                <a:t>Photo documentation</a:t>
              </a:r>
            </a:p>
            <a:p>
              <a:pPr marL="457200" lvl="0" indent="-457200" defTabSz="609585">
                <a:lnSpc>
                  <a:spcPct val="130000"/>
                </a:lnSpc>
                <a:spcBef>
                  <a:spcPct val="0"/>
                </a:spcBef>
                <a:spcAft>
                  <a:spcPts val="1800"/>
                </a:spcAft>
                <a:buFont typeface="Wingdings" pitchFamily="2" charset="2"/>
                <a:buChar char="ü"/>
                <a:defRPr/>
              </a:pPr>
              <a:r>
                <a:rPr lang="en-US" sz="2400" dirty="0">
                  <a:solidFill>
                    <a:srgbClr val="626362"/>
                  </a:solidFill>
                  <a:cs typeface="Arial"/>
                </a:rPr>
                <a:t>Send payments</a:t>
              </a:r>
            </a:p>
            <a:p>
              <a:pPr marL="457200" lvl="0" indent="-457200" defTabSz="609585">
                <a:lnSpc>
                  <a:spcPct val="130000"/>
                </a:lnSpc>
                <a:spcBef>
                  <a:spcPct val="0"/>
                </a:spcBef>
                <a:spcAft>
                  <a:spcPts val="1800"/>
                </a:spcAft>
                <a:buFont typeface="Wingdings" pitchFamily="2" charset="2"/>
                <a:buChar char="ü"/>
                <a:defRPr/>
              </a:pPr>
              <a:r>
                <a:rPr lang="en-US" sz="2400" dirty="0">
                  <a:solidFill>
                    <a:srgbClr val="626362"/>
                  </a:solidFill>
                  <a:cs typeface="Arial"/>
                </a:rPr>
                <a:t>Manage debit card transactions</a:t>
              </a:r>
            </a:p>
            <a:p>
              <a:pPr marL="457200" lvl="0" indent="-457200" defTabSz="609585">
                <a:lnSpc>
                  <a:spcPct val="130000"/>
                </a:lnSpc>
                <a:spcBef>
                  <a:spcPct val="0"/>
                </a:spcBef>
                <a:spcAft>
                  <a:spcPts val="1800"/>
                </a:spcAft>
                <a:buFont typeface="Wingdings" pitchFamily="2" charset="2"/>
                <a:buChar char="ü"/>
                <a:defRPr/>
              </a:pPr>
              <a:r>
                <a:rPr lang="en-US" sz="2400" dirty="0">
                  <a:solidFill>
                    <a:srgbClr val="626362"/>
                  </a:solidFill>
                  <a:cs typeface="Arial"/>
                </a:rPr>
                <a:t>Initiate claims and view claim status</a:t>
              </a:r>
            </a:p>
          </p:txBody>
        </p:sp>
        <p:sp>
          <p:nvSpPr>
            <p:cNvPr id="5" name="TextBox 4">
              <a:extLst>
                <a:ext uri="{FF2B5EF4-FFF2-40B4-BE49-F238E27FC236}">
                  <a16:creationId xmlns:a16="http://schemas.microsoft.com/office/drawing/2014/main" id="{964D16D6-38DD-438E-A1AE-67A2AF64A5A2}"/>
                </a:ext>
                <a:ext uri="{C183D7F6-B498-43B3-948B-1728B52AA6E4}">
                  <adec:decorative xmlns:adec="http://schemas.microsoft.com/office/drawing/2017/decorative" val="1"/>
                </a:ext>
              </a:extLst>
            </p:cNvPr>
            <p:cNvSpPr txBox="1"/>
            <p:nvPr/>
          </p:nvSpPr>
          <p:spPr>
            <a:xfrm>
              <a:off x="576806" y="6382632"/>
              <a:ext cx="4454674" cy="215444"/>
            </a:xfrm>
            <a:prstGeom prst="rect">
              <a:avLst/>
            </a:prstGeom>
            <a:noFill/>
          </p:spPr>
          <p:txBody>
            <a:bodyPr wrap="square" rtlCol="0">
              <a:spAutoFit/>
            </a:bodyPr>
            <a:lstStyle/>
            <a:p>
              <a:pPr lvl="0" defTabSz="457200">
                <a:spcBef>
                  <a:spcPct val="0"/>
                </a:spcBef>
                <a:spcAft>
                  <a:spcPts val="133"/>
                </a:spcAft>
                <a:defRPr/>
              </a:pPr>
              <a:r>
                <a:rPr lang="en-US" sz="800" baseline="30000" dirty="0">
                  <a:solidFill>
                    <a:srgbClr val="6C6C6C"/>
                  </a:solidFill>
                  <a:latin typeface="Arial" panose="020B0604020202020204" pitchFamily="34" charset="0"/>
                  <a:cs typeface="Arial" panose="020B0604020202020204" pitchFamily="34" charset="0"/>
                </a:rPr>
                <a:t>1</a:t>
              </a:r>
              <a:r>
                <a:rPr lang="en-US" sz="800" dirty="0">
                  <a:solidFill>
                    <a:srgbClr val="6C6C6C"/>
                  </a:solidFill>
                  <a:latin typeface="Arial" panose="020B0604020202020204" pitchFamily="34" charset="0"/>
                  <a:cs typeface="Arial" panose="020B0604020202020204" pitchFamily="34" charset="0"/>
                </a:rPr>
                <a:t>Accounts must be activated via the HealthEquity website in order to use the mobile app. </a:t>
              </a:r>
            </a:p>
          </p:txBody>
        </p:sp>
      </p:grpSp>
    </p:spTree>
    <p:extLst>
      <p:ext uri="{BB962C8B-B14F-4D97-AF65-F5344CB8AC3E}">
        <p14:creationId xmlns:p14="http://schemas.microsoft.com/office/powerpoint/2010/main" val="28350705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Lst>
          </p:cNvPr>
          <p:cNvSpPr/>
          <p:nvPr/>
        </p:nvSpPr>
        <p:spPr>
          <a:xfrm>
            <a:off x="478801" y="1279525"/>
            <a:ext cx="4254171"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F598638-72C1-2A41-9FA7-2CFFEEBE386F}"/>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1973718"/>
            <a:ext cx="3556000" cy="899798"/>
          </a:xfrm>
        </p:spPr>
        <p:txBody>
          <a:bodyPr/>
          <a:lstStyle/>
          <a:p>
            <a:pPr>
              <a:lnSpc>
                <a:spcPts val="6080"/>
              </a:lnSpc>
            </a:pPr>
            <a:r>
              <a:rPr lang="en-US" sz="3800"/>
              <a:t>Questions?</a:t>
            </a:r>
          </a:p>
        </p:txBody>
      </p:sp>
      <p:sp>
        <p:nvSpPr>
          <p:cNvPr id="15" name="TextBox 14">
            <a:extLst>
              <a:ext uri="{FF2B5EF4-FFF2-40B4-BE49-F238E27FC236}">
                <a16:creationId xmlns:a16="http://schemas.microsoft.com/office/drawing/2014/main" id="{4FF7FB90-DD34-1041-8092-98C16D0A6A4B}"/>
              </a:ext>
            </a:extLst>
          </p:cNvPr>
          <p:cNvSpPr txBox="1"/>
          <p:nvPr/>
        </p:nvSpPr>
        <p:spPr>
          <a:xfrm>
            <a:off x="457200" y="2873516"/>
            <a:ext cx="5112984" cy="1687898"/>
          </a:xfrm>
          <a:prstGeom prst="rect">
            <a:avLst/>
          </a:prstGeom>
          <a:noFill/>
        </p:spPr>
        <p:txBody>
          <a:bodyPr wrap="square" rtlCol="0">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err="1">
                <a:ln>
                  <a:noFill/>
                </a:ln>
                <a:solidFill>
                  <a:srgbClr val="007A96"/>
                </a:solidFill>
                <a:effectLst/>
                <a:uLnTx/>
                <a:uFillTx/>
                <a:latin typeface="Arial"/>
                <a:ea typeface="+mn-ea"/>
                <a:cs typeface="+mn-cs"/>
              </a:rPr>
              <a:t>HealthEquity.com</a:t>
            </a:r>
            <a:r>
              <a:rPr kumimoji="0" lang="en-US" sz="2400" b="0" i="0" u="none" strike="noStrike" kern="1200" cap="none" spc="0" normalizeH="0" baseline="0" noProof="0" dirty="0">
                <a:ln>
                  <a:noFill/>
                </a:ln>
                <a:solidFill>
                  <a:srgbClr val="007A96"/>
                </a:solidFill>
                <a:effectLst/>
                <a:uLnTx/>
                <a:uFillTx/>
                <a:latin typeface="Arial"/>
                <a:ea typeface="+mn-ea"/>
                <a:cs typeface="+mn-cs"/>
              </a:rPr>
              <a:t>/Learn</a:t>
            </a:r>
          </a:p>
        </p:txBody>
      </p:sp>
    </p:spTree>
    <p:extLst>
      <p:ext uri="{BB962C8B-B14F-4D97-AF65-F5344CB8AC3E}">
        <p14:creationId xmlns:p14="http://schemas.microsoft.com/office/powerpoint/2010/main" val="17858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222124"/>
            <a:ext cx="3195124" cy="769441"/>
          </a:xfrm>
          <a:noFill/>
        </p:spPr>
        <p:txBody>
          <a:bodyPr wrap="square" rtlCol="0">
            <a:spAutoFit/>
          </a:bodyPr>
          <a:lstStyle/>
          <a:p>
            <a:pPr defTabSz="914400"/>
            <a:r>
              <a:rPr lang="en-US" sz="3800" b="1" dirty="0">
                <a:solidFill>
                  <a:srgbClr val="592C82"/>
                </a:solidFill>
                <a:latin typeface="Arial"/>
                <a:cs typeface="Arial"/>
              </a:rPr>
              <a:t>Save $600+</a:t>
            </a:r>
          </a:p>
        </p:txBody>
      </p:sp>
      <p:sp>
        <p:nvSpPr>
          <p:cNvPr id="2" name="Content Placeholder 1">
            <a:extLst>
              <a:ext uri="{FF2B5EF4-FFF2-40B4-BE49-F238E27FC236}">
                <a16:creationId xmlns:a16="http://schemas.microsoft.com/office/drawing/2014/main" id="{7C616368-8D10-4788-B302-F2961B79EDF8}"/>
              </a:ext>
            </a:extLst>
          </p:cNvPr>
          <p:cNvSpPr>
            <a:spLocks noGrp="1"/>
          </p:cNvSpPr>
          <p:nvPr>
            <p:ph sz="quarter" idx="10"/>
          </p:nvPr>
        </p:nvSpPr>
        <p:spPr>
          <a:xfrm>
            <a:off x="542809" y="3016817"/>
            <a:ext cx="4368174" cy="1835959"/>
          </a:xfrm>
        </p:spPr>
        <p:txBody>
          <a:bodyPr/>
          <a:lstStyle/>
          <a:p>
            <a:pPr marL="0" lvl="0" indent="0">
              <a:lnSpc>
                <a:spcPct val="140000"/>
              </a:lnSpc>
              <a:spcBef>
                <a:spcPts val="0"/>
              </a:spcBef>
              <a:buNone/>
            </a:pPr>
            <a:r>
              <a:rPr lang="en-US" sz="2000" dirty="0">
                <a:noFill/>
                <a:latin typeface="Arial"/>
              </a:rPr>
              <a:t>Members who contribute the max </a:t>
            </a:r>
            <a:br>
              <a:rPr lang="en-US" sz="2000" dirty="0">
                <a:noFill/>
                <a:latin typeface="Arial"/>
              </a:rPr>
            </a:br>
            <a:r>
              <a:rPr lang="en-US" sz="2000" dirty="0">
                <a:noFill/>
                <a:latin typeface="Arial"/>
              </a:rPr>
              <a:t>to their LPFSA can save $800+ each year* on eligible medical expenses.</a:t>
            </a:r>
          </a:p>
        </p:txBody>
      </p:sp>
      <p:sp>
        <p:nvSpPr>
          <p:cNvPr id="5" name="Content Placeholder 4">
            <a:extLst>
              <a:ext uri="{FF2B5EF4-FFF2-40B4-BE49-F238E27FC236}">
                <a16:creationId xmlns:a16="http://schemas.microsoft.com/office/drawing/2014/main" id="{830E5EA1-F98D-4987-B0CD-D4A736105C64}"/>
              </a:ext>
            </a:extLst>
          </p:cNvPr>
          <p:cNvSpPr>
            <a:spLocks noGrp="1"/>
          </p:cNvSpPr>
          <p:nvPr>
            <p:ph sz="quarter" idx="12"/>
          </p:nvPr>
        </p:nvSpPr>
        <p:spPr>
          <a:xfrm>
            <a:off x="577653" y="5999678"/>
            <a:ext cx="3166111" cy="526506"/>
          </a:xfrm>
        </p:spPr>
        <p:txBody>
          <a:bodyPr vert="horz" lIns="91440" tIns="45720" rIns="91440" bIns="45720" rtlCol="0" anchor="t">
            <a:normAutofit/>
          </a:bodyPr>
          <a:lstStyle/>
          <a:p>
            <a:pPr marL="0" lvl="0" indent="0" defTabSz="914400">
              <a:spcBef>
                <a:spcPts val="0"/>
              </a:spcBef>
              <a:spcAft>
                <a:spcPts val="133"/>
              </a:spcAft>
              <a:buNone/>
              <a:defRPr/>
            </a:pPr>
            <a:r>
              <a:rPr lang="en-US" sz="800" dirty="0">
                <a:solidFill>
                  <a:srgbClr val="6C6C6C"/>
                </a:solidFill>
                <a:latin typeface="Arial"/>
                <a:cs typeface="Arial"/>
              </a:rPr>
              <a:t>*Estimated savings are based on an assumed combined federal and state income tax bracket of 20%. Actual savings will depend on your taxable income and tax status.</a:t>
            </a:r>
          </a:p>
        </p:txBody>
      </p:sp>
      <p:pic>
        <p:nvPicPr>
          <p:cNvPr id="18" name="Picture 17" descr="A man and a woman spending their quality time at a beach.">
            <a:extLst>
              <a:ext uri="{FF2B5EF4-FFF2-40B4-BE49-F238E27FC236}">
                <a16:creationId xmlns:a16="http://schemas.microsoft.com/office/drawing/2014/main" id="{99C6437C-33A3-4AB5-AF4C-2645C06AA2F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418" b="5418"/>
          <a:stretch/>
        </p:blipFill>
        <p:spPr>
          <a:xfrm>
            <a:off x="4006455" y="0"/>
            <a:ext cx="8185546" cy="6858000"/>
          </a:xfrm>
          <a:prstGeom prst="rect">
            <a:avLst/>
          </a:prstGeom>
        </p:spPr>
      </p:pic>
      <p:sp>
        <p:nvSpPr>
          <p:cNvPr id="19" name="Rectangle 18">
            <a:extLst>
              <a:ext uri="{FF2B5EF4-FFF2-40B4-BE49-F238E27FC236}">
                <a16:creationId xmlns:a16="http://schemas.microsoft.com/office/drawing/2014/main" id="{B2DF7E97-43B8-4B34-91C9-B9060E955442}"/>
              </a:ext>
              <a:ext uri="{C183D7F6-B498-43B3-948B-1728B52AA6E4}">
                <adec:decorative xmlns:adec="http://schemas.microsoft.com/office/drawing/2017/decorative" val="1"/>
              </a:ext>
            </a:extLst>
          </p:cNvPr>
          <p:cNvSpPr/>
          <p:nvPr/>
        </p:nvSpPr>
        <p:spPr>
          <a:xfrm>
            <a:off x="3743764" y="1562491"/>
            <a:ext cx="1599029"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20" name="Rectangle 19">
            <a:extLst>
              <a:ext uri="{FF2B5EF4-FFF2-40B4-BE49-F238E27FC236}">
                <a16:creationId xmlns:a16="http://schemas.microsoft.com/office/drawing/2014/main" id="{1CA55C4C-3BF7-4883-991E-EB56DE569B0B}"/>
              </a:ext>
              <a:ext uri="{C183D7F6-B498-43B3-948B-1728B52AA6E4}">
                <adec:decorative xmlns:adec="http://schemas.microsoft.com/office/drawing/2017/decorative" val="1"/>
              </a:ext>
            </a:extLst>
          </p:cNvPr>
          <p:cNvSpPr/>
          <p:nvPr/>
        </p:nvSpPr>
        <p:spPr>
          <a:xfrm>
            <a:off x="5227919"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4" name="TextBox 13">
            <a:extLst>
              <a:ext uri="{FF2B5EF4-FFF2-40B4-BE49-F238E27FC236}">
                <a16:creationId xmlns:a16="http://schemas.microsoft.com/office/drawing/2014/main" id="{BE3A0F67-8F1B-412D-868C-10B871BCA827}"/>
              </a:ext>
              <a:ext uri="{C183D7F6-B498-43B3-948B-1728B52AA6E4}">
                <adec:decorative xmlns:adec="http://schemas.microsoft.com/office/drawing/2017/decorative" val="1"/>
              </a:ext>
            </a:extLst>
          </p:cNvPr>
          <p:cNvSpPr txBox="1"/>
          <p:nvPr/>
        </p:nvSpPr>
        <p:spPr>
          <a:xfrm>
            <a:off x="556877" y="3024965"/>
            <a:ext cx="4635225" cy="133568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4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Members who contribute the max </a:t>
            </a:r>
            <a:br>
              <a:rPr kumimoji="0" lang="en-US" sz="2000" b="0" i="0" u="none" strike="noStrike" kern="1200" cap="none" spc="0" normalizeH="0" baseline="0" noProof="0" dirty="0">
                <a:ln>
                  <a:noFill/>
                </a:ln>
                <a:solidFill>
                  <a:srgbClr val="626362"/>
                </a:solidFill>
                <a:effectLst/>
                <a:uLnTx/>
                <a:uFillTx/>
                <a:latin typeface="Arial"/>
                <a:ea typeface="+mn-ea"/>
                <a:cs typeface="+mn-cs"/>
              </a:rPr>
            </a:br>
            <a:r>
              <a:rPr kumimoji="0" lang="en-US" sz="2000" b="0" i="0" u="none" strike="noStrike" kern="1200" cap="none" spc="0" normalizeH="0" baseline="0" noProof="0" dirty="0">
                <a:ln>
                  <a:noFill/>
                </a:ln>
                <a:solidFill>
                  <a:srgbClr val="626362"/>
                </a:solidFill>
                <a:effectLst/>
                <a:uLnTx/>
                <a:uFillTx/>
                <a:latin typeface="Arial"/>
                <a:ea typeface="+mn-ea"/>
                <a:cs typeface="+mn-cs"/>
              </a:rPr>
              <a:t>to their LPFSA can save $6</a:t>
            </a:r>
            <a:r>
              <a:rPr lang="en-US" sz="2000" dirty="0">
                <a:solidFill>
                  <a:srgbClr val="626362"/>
                </a:solidFill>
                <a:latin typeface="Arial"/>
              </a:rPr>
              <a:t>00</a:t>
            </a:r>
            <a:r>
              <a:rPr kumimoji="0" lang="en-US" sz="2000" b="0" i="0" u="none" strike="noStrike" kern="1200" cap="none" spc="0" normalizeH="0" baseline="0" noProof="0" dirty="0">
                <a:ln>
                  <a:noFill/>
                </a:ln>
                <a:solidFill>
                  <a:srgbClr val="626362"/>
                </a:solidFill>
                <a:effectLst/>
                <a:uLnTx/>
                <a:uFillTx/>
                <a:latin typeface="Arial"/>
                <a:ea typeface="+mn-ea"/>
                <a:cs typeface="+mn-cs"/>
              </a:rPr>
              <a:t>+ each year* on eligible medical expenses.</a:t>
            </a: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298267" cy="911468"/>
          </a:xfrm>
        </p:spPr>
        <p:txBody>
          <a:bodyPr/>
          <a:lstStyle/>
          <a:p>
            <a:pPr>
              <a:lnSpc>
                <a:spcPts val="6080"/>
              </a:lnSpc>
            </a:pPr>
            <a:r>
              <a:rPr lang="en-US" sz="3800" b="1" dirty="0"/>
              <a:t>Why choose an LPFSA?</a:t>
            </a:r>
          </a:p>
        </p:txBody>
      </p:sp>
      <p:sp>
        <p:nvSpPr>
          <p:cNvPr id="2" name="Content Placeholder 1">
            <a:extLst>
              <a:ext uri="{FF2B5EF4-FFF2-40B4-BE49-F238E27FC236}">
                <a16:creationId xmlns:a16="http://schemas.microsoft.com/office/drawing/2014/main" id="{F9FDC9E1-5902-4D6A-BA8F-EC5346075A70}"/>
              </a:ext>
            </a:extLst>
          </p:cNvPr>
          <p:cNvSpPr>
            <a:spLocks noGrp="1"/>
          </p:cNvSpPr>
          <p:nvPr>
            <p:ph sz="quarter" idx="10"/>
          </p:nvPr>
        </p:nvSpPr>
        <p:spPr>
          <a:xfrm>
            <a:off x="322428" y="1294054"/>
            <a:ext cx="1681957" cy="1587334"/>
          </a:xfrm>
        </p:spPr>
        <p:txBody>
          <a:bodyPr/>
          <a:lstStyle/>
          <a:p>
            <a:pPr marL="1143000" lvl="0" indent="-1143000" algn="ctr" defTabSz="914400">
              <a:spcBef>
                <a:spcPts val="0"/>
              </a:spcBef>
              <a:buFont typeface="+mj-lt"/>
              <a:buAutoNum type="arabicPeriod"/>
              <a:defRPr/>
            </a:pPr>
            <a:r>
              <a:rPr lang="en-US" sz="6000" dirty="0">
                <a:solidFill>
                  <a:srgbClr val="007A96"/>
                </a:solidFill>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val="1"/>
              </a:ext>
            </a:extLst>
          </p:cNvPr>
          <p:cNvCxnSpPr>
            <a:cxnSpLocks/>
          </p:cNvCxnSpPr>
          <p:nvPr/>
        </p:nvCxnSpPr>
        <p:spPr>
          <a:xfrm>
            <a:off x="1247223" y="1532927"/>
            <a:ext cx="0" cy="169011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8457FA79-A64D-4E69-A5F0-A7169700B5DB}"/>
              </a:ext>
            </a:extLst>
          </p:cNvPr>
          <p:cNvSpPr>
            <a:spLocks noGrp="1"/>
          </p:cNvSpPr>
          <p:nvPr>
            <p:ph sz="quarter" idx="11"/>
          </p:nvPr>
        </p:nvSpPr>
        <p:spPr>
          <a:xfrm>
            <a:off x="1507218" y="1288791"/>
            <a:ext cx="4513372" cy="1990220"/>
          </a:xfrm>
        </p:spPr>
        <p:txBody>
          <a:bodyPr/>
          <a:lstStyle/>
          <a:p>
            <a:pPr lvl="0" defTabSz="914400">
              <a:lnSpc>
                <a:spcPct val="110000"/>
              </a:lnSpc>
              <a:spcAft>
                <a:spcPts val="300"/>
              </a:spcAft>
            </a:pPr>
            <a:r>
              <a:rPr lang="en-US" sz="2400" dirty="0">
                <a:solidFill>
                  <a:srgbClr val="007A96"/>
                </a:solidFill>
                <a:latin typeface="Arial"/>
              </a:rPr>
              <a:t>Significant tax savings</a:t>
            </a:r>
          </a:p>
          <a:p>
            <a:pPr lvl="0" defTabSz="914400">
              <a:lnSpc>
                <a:spcPct val="130000"/>
              </a:lnSpc>
              <a:spcAft>
                <a:spcPts val="300"/>
              </a:spcAft>
            </a:pPr>
            <a:r>
              <a:rPr lang="en-US" sz="1700" dirty="0">
                <a:solidFill>
                  <a:srgbClr val="626362"/>
                </a:solidFill>
                <a:latin typeface="Arial"/>
              </a:rPr>
              <a:t>Since each dollar you contribute to your </a:t>
            </a:r>
            <a:br>
              <a:rPr lang="en-US" sz="1700" dirty="0">
                <a:solidFill>
                  <a:srgbClr val="626362"/>
                </a:solidFill>
                <a:latin typeface="Arial"/>
              </a:rPr>
            </a:br>
            <a:r>
              <a:rPr lang="en-US" sz="1700" dirty="0">
                <a:solidFill>
                  <a:srgbClr val="626362"/>
                </a:solidFill>
                <a:latin typeface="Arial"/>
              </a:rPr>
              <a:t>LPFSA is tax-deductible</a:t>
            </a:r>
            <a:r>
              <a:rPr lang="en-US" sz="1700" baseline="30000" dirty="0">
                <a:solidFill>
                  <a:srgbClr val="626362"/>
                </a:solidFill>
                <a:latin typeface="Arial"/>
              </a:rPr>
              <a:t>1</a:t>
            </a:r>
            <a:r>
              <a:rPr lang="en-US" sz="1700" dirty="0">
                <a:solidFill>
                  <a:srgbClr val="626362"/>
                </a:solidFill>
                <a:latin typeface="Arial"/>
              </a:rPr>
              <a:t> you could potentially save $600 on eligible medical expenses.</a:t>
            </a:r>
            <a:r>
              <a:rPr lang="en-US" sz="1700" baseline="30000" dirty="0">
                <a:solidFill>
                  <a:srgbClr val="626362"/>
                </a:solidFill>
                <a:latin typeface="Arial"/>
              </a:rPr>
              <a:t>2</a:t>
            </a:r>
            <a:r>
              <a:rPr lang="en-US" sz="1700" dirty="0">
                <a:solidFill>
                  <a:srgbClr val="626362"/>
                </a:solidFill>
                <a:latin typeface="Arial"/>
              </a:rPr>
              <a:t> </a:t>
            </a:r>
          </a:p>
        </p:txBody>
      </p:sp>
      <p:sp>
        <p:nvSpPr>
          <p:cNvPr id="5" name="Content Placeholder 4">
            <a:extLst>
              <a:ext uri="{FF2B5EF4-FFF2-40B4-BE49-F238E27FC236}">
                <a16:creationId xmlns:a16="http://schemas.microsoft.com/office/drawing/2014/main" id="{276D0DD4-DC85-4AC1-821E-E159970CA58D}"/>
              </a:ext>
            </a:extLst>
          </p:cNvPr>
          <p:cNvSpPr>
            <a:spLocks noGrp="1"/>
          </p:cNvSpPr>
          <p:nvPr>
            <p:ph sz="quarter" idx="12"/>
          </p:nvPr>
        </p:nvSpPr>
        <p:spPr>
          <a:xfrm>
            <a:off x="6388534" y="1295512"/>
            <a:ext cx="1036525" cy="1314450"/>
          </a:xfrm>
        </p:spPr>
        <p:txBody>
          <a:bodyPr/>
          <a:lstStyle/>
          <a:p>
            <a:pPr marL="1143000" lvl="0" indent="-1143000" algn="ctr" defTabSz="914400">
              <a:spcBef>
                <a:spcPts val="0"/>
              </a:spcBef>
              <a:buFont typeface="+mj-lt"/>
              <a:buAutoNum type="arabicPeriod" startAt="2"/>
              <a:defRPr/>
            </a:pPr>
            <a:r>
              <a:rPr lang="en-US" sz="6000" dirty="0">
                <a:solidFill>
                  <a:srgbClr val="007A96"/>
                </a:solidFill>
                <a:cs typeface="Arial" panose="020B0604020202020204" pitchFamily="34" charset="0"/>
              </a:rPr>
              <a:t> </a:t>
            </a:r>
          </a:p>
        </p:txBody>
      </p:sp>
      <p:cxnSp>
        <p:nvCxnSpPr>
          <p:cNvPr id="55" name="Straight Connector 54">
            <a:extLst>
              <a:ext uri="{FF2B5EF4-FFF2-40B4-BE49-F238E27FC236}">
                <a16:creationId xmlns:a16="http://schemas.microsoft.com/office/drawing/2014/main" id="{C22936B3-1A3A-2E40-9F5A-2EF9B5D5C9FF}"/>
              </a:ext>
              <a:ext uri="{C183D7F6-B498-43B3-948B-1728B52AA6E4}">
                <adec:decorative xmlns:adec="http://schemas.microsoft.com/office/drawing/2017/decorative" val="1"/>
              </a:ext>
            </a:extLst>
          </p:cNvPr>
          <p:cNvCxnSpPr>
            <a:cxnSpLocks/>
          </p:cNvCxnSpPr>
          <p:nvPr/>
        </p:nvCxnSpPr>
        <p:spPr>
          <a:xfrm>
            <a:off x="6992039" y="1532927"/>
            <a:ext cx="0" cy="169011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6AAC9C9B-94A4-4979-A555-D231F847D280}"/>
              </a:ext>
            </a:extLst>
          </p:cNvPr>
          <p:cNvSpPr>
            <a:spLocks noGrp="1"/>
          </p:cNvSpPr>
          <p:nvPr>
            <p:ph sz="quarter" idx="13"/>
          </p:nvPr>
        </p:nvSpPr>
        <p:spPr>
          <a:xfrm>
            <a:off x="7252523" y="1432090"/>
            <a:ext cx="4055240" cy="2006434"/>
          </a:xfrm>
        </p:spPr>
        <p:txBody>
          <a:bodyPr>
            <a:normAutofit/>
          </a:bodyPr>
          <a:lstStyle/>
          <a:p>
            <a:pPr marL="0" lvl="0" indent="0" defTabSz="914400">
              <a:lnSpc>
                <a:spcPct val="110000"/>
              </a:lnSpc>
              <a:spcBef>
                <a:spcPts val="0"/>
              </a:spcBef>
              <a:spcAft>
                <a:spcPts val="300"/>
              </a:spcAft>
              <a:buNone/>
            </a:pPr>
            <a:r>
              <a:rPr lang="en-US" sz="2400" dirty="0">
                <a:solidFill>
                  <a:srgbClr val="007A96"/>
                </a:solidFill>
                <a:latin typeface="Arial"/>
              </a:rPr>
              <a:t>Get your money right away </a:t>
            </a:r>
          </a:p>
          <a:p>
            <a:pPr marL="0" lvl="0" indent="0" defTabSz="914400">
              <a:lnSpc>
                <a:spcPct val="130000"/>
              </a:lnSpc>
              <a:spcBef>
                <a:spcPts val="0"/>
              </a:spcBef>
              <a:spcAft>
                <a:spcPts val="300"/>
              </a:spcAft>
              <a:buNone/>
            </a:pPr>
            <a:r>
              <a:rPr lang="en-US" sz="1700" dirty="0">
                <a:solidFill>
                  <a:srgbClr val="626362"/>
                </a:solidFill>
                <a:latin typeface="Arial"/>
              </a:rPr>
              <a:t>You’ll have access to the entire elected amount on the first day of the plan year. </a:t>
            </a:r>
            <a:br>
              <a:rPr lang="en-US" sz="1700" dirty="0">
                <a:solidFill>
                  <a:srgbClr val="626362"/>
                </a:solidFill>
                <a:latin typeface="Arial"/>
              </a:rPr>
            </a:br>
            <a:r>
              <a:rPr lang="en-US" sz="1700" dirty="0">
                <a:solidFill>
                  <a:srgbClr val="626362"/>
                </a:solidFill>
                <a:latin typeface="Arial"/>
              </a:rPr>
              <a:t>That means you can spend now and contribute later. </a:t>
            </a:r>
          </a:p>
        </p:txBody>
      </p:sp>
      <p:sp>
        <p:nvSpPr>
          <p:cNvPr id="7" name="Content Placeholder 6">
            <a:extLst>
              <a:ext uri="{FF2B5EF4-FFF2-40B4-BE49-F238E27FC236}">
                <a16:creationId xmlns:a16="http://schemas.microsoft.com/office/drawing/2014/main" id="{1473D276-4117-440E-AF7C-5F3E7EE94EAD}"/>
              </a:ext>
            </a:extLst>
          </p:cNvPr>
          <p:cNvSpPr>
            <a:spLocks noGrp="1"/>
          </p:cNvSpPr>
          <p:nvPr>
            <p:ph sz="quarter" idx="14"/>
          </p:nvPr>
        </p:nvSpPr>
        <p:spPr>
          <a:xfrm>
            <a:off x="468328" y="3685706"/>
            <a:ext cx="1390644" cy="1497012"/>
          </a:xfrm>
        </p:spPr>
        <p:txBody>
          <a:bodyPr/>
          <a:lstStyle/>
          <a:p>
            <a:pPr marL="1143000" lvl="0" indent="-1143000" algn="ctr" defTabSz="914400">
              <a:spcBef>
                <a:spcPts val="0"/>
              </a:spcBef>
              <a:buFont typeface="+mj-lt"/>
              <a:buAutoNum type="arabicPeriod" startAt="3"/>
              <a:defRPr/>
            </a:pPr>
            <a:r>
              <a:rPr lang="en-US" sz="6000" dirty="0">
                <a:solidFill>
                  <a:srgbClr val="007A96"/>
                </a:solidFill>
                <a:cs typeface="Arial" panose="020B0604020202020204" pitchFamily="34" charset="0"/>
              </a:rPr>
              <a:t> </a:t>
            </a:r>
          </a:p>
        </p:txBody>
      </p:sp>
      <p:cxnSp>
        <p:nvCxnSpPr>
          <p:cNvPr id="50" name="Straight Connector 49">
            <a:extLst>
              <a:ext uri="{FF2B5EF4-FFF2-40B4-BE49-F238E27FC236}">
                <a16:creationId xmlns:a16="http://schemas.microsoft.com/office/drawing/2014/main" id="{18463E6F-E5E7-EA4E-8C52-AECCC0EEC5A3}"/>
              </a:ext>
              <a:ext uri="{C183D7F6-B498-43B3-948B-1728B52AA6E4}">
                <adec:decorative xmlns:adec="http://schemas.microsoft.com/office/drawing/2017/decorative" val="1"/>
              </a:ext>
            </a:extLst>
          </p:cNvPr>
          <p:cNvCxnSpPr>
            <a:cxnSpLocks/>
          </p:cNvCxnSpPr>
          <p:nvPr/>
        </p:nvCxnSpPr>
        <p:spPr>
          <a:xfrm>
            <a:off x="1247223" y="3897063"/>
            <a:ext cx="0" cy="204044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A4590A52-6213-407F-9045-11E09A8046B0}"/>
              </a:ext>
            </a:extLst>
          </p:cNvPr>
          <p:cNvSpPr>
            <a:spLocks noGrp="1"/>
          </p:cNvSpPr>
          <p:nvPr>
            <p:ph sz="quarter" idx="15"/>
          </p:nvPr>
        </p:nvSpPr>
        <p:spPr>
          <a:xfrm>
            <a:off x="1506794" y="3811431"/>
            <a:ext cx="4256375" cy="2262608"/>
          </a:xfrm>
        </p:spPr>
        <p:txBody>
          <a:bodyPr>
            <a:normAutofit/>
          </a:bodyPr>
          <a:lstStyle/>
          <a:p>
            <a:pPr marL="0" lvl="0" indent="0" defTabSz="914400">
              <a:lnSpc>
                <a:spcPct val="110000"/>
              </a:lnSpc>
              <a:spcBef>
                <a:spcPts val="0"/>
              </a:spcBef>
              <a:spcAft>
                <a:spcPts val="300"/>
              </a:spcAft>
              <a:buNone/>
            </a:pPr>
            <a:r>
              <a:rPr lang="en-US" sz="2400" dirty="0">
                <a:solidFill>
                  <a:srgbClr val="007A96"/>
                </a:solidFill>
                <a:latin typeface="Arial"/>
              </a:rPr>
              <a:t>Combine with an HSA</a:t>
            </a:r>
          </a:p>
          <a:p>
            <a:pPr marL="0" lvl="0" indent="0" defTabSz="914400">
              <a:lnSpc>
                <a:spcPct val="130000"/>
              </a:lnSpc>
              <a:spcBef>
                <a:spcPts val="0"/>
              </a:spcBef>
              <a:buNone/>
            </a:pPr>
            <a:r>
              <a:rPr lang="en-US" sz="1700" dirty="0">
                <a:solidFill>
                  <a:srgbClr val="626362"/>
                </a:solidFill>
                <a:latin typeface="Arial"/>
              </a:rPr>
              <a:t>Pairing an LPFSA with a health savings account (HSA) allows you to maximize your tax-deductible HSA contributions and contribute additional pre-tax dollars to your LPFSA.</a:t>
            </a:r>
          </a:p>
        </p:txBody>
      </p:sp>
      <p:sp>
        <p:nvSpPr>
          <p:cNvPr id="9" name="Content Placeholder 8">
            <a:extLst>
              <a:ext uri="{FF2B5EF4-FFF2-40B4-BE49-F238E27FC236}">
                <a16:creationId xmlns:a16="http://schemas.microsoft.com/office/drawing/2014/main" id="{BB2C530B-7524-4796-9307-FA924EB5B816}"/>
              </a:ext>
            </a:extLst>
          </p:cNvPr>
          <p:cNvSpPr>
            <a:spLocks noGrp="1"/>
          </p:cNvSpPr>
          <p:nvPr>
            <p:ph sz="quarter" idx="16"/>
          </p:nvPr>
        </p:nvSpPr>
        <p:spPr>
          <a:xfrm>
            <a:off x="6090332" y="3690228"/>
            <a:ext cx="1619247" cy="1137092"/>
          </a:xfrm>
        </p:spPr>
        <p:txBody>
          <a:bodyPr/>
          <a:lstStyle/>
          <a:p>
            <a:pPr marL="1143000" lvl="0" indent="-1143000" algn="ctr" defTabSz="914400">
              <a:spcBef>
                <a:spcPts val="0"/>
              </a:spcBef>
              <a:buFont typeface="+mj-lt"/>
              <a:buAutoNum type="arabicPeriod" startAt="4"/>
              <a:defRPr/>
            </a:pPr>
            <a:r>
              <a:rPr lang="en-US" sz="6000" dirty="0">
                <a:solidFill>
                  <a:srgbClr val="007A96"/>
                </a:solidFill>
                <a:cs typeface="Arial" panose="020B0604020202020204" pitchFamily="34" charset="0"/>
              </a:rPr>
              <a:t> </a:t>
            </a:r>
          </a:p>
        </p:txBody>
      </p:sp>
      <p:cxnSp>
        <p:nvCxnSpPr>
          <p:cNvPr id="46" name="Straight Connector 45">
            <a:extLst>
              <a:ext uri="{FF2B5EF4-FFF2-40B4-BE49-F238E27FC236}">
                <a16:creationId xmlns:a16="http://schemas.microsoft.com/office/drawing/2014/main" id="{19149C7C-AC67-D242-A733-7E0563573675}"/>
              </a:ext>
              <a:ext uri="{C183D7F6-B498-43B3-948B-1728B52AA6E4}">
                <adec:decorative xmlns:adec="http://schemas.microsoft.com/office/drawing/2017/decorative" val="1"/>
              </a:ext>
            </a:extLst>
          </p:cNvPr>
          <p:cNvCxnSpPr>
            <a:cxnSpLocks/>
          </p:cNvCxnSpPr>
          <p:nvPr/>
        </p:nvCxnSpPr>
        <p:spPr>
          <a:xfrm>
            <a:off x="6982736" y="3897063"/>
            <a:ext cx="0" cy="204044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A127844B-DDBD-4734-89EE-F8AE18DD0BAD}"/>
              </a:ext>
            </a:extLst>
          </p:cNvPr>
          <p:cNvSpPr>
            <a:spLocks noGrp="1"/>
          </p:cNvSpPr>
          <p:nvPr>
            <p:ph sz="quarter" idx="17"/>
          </p:nvPr>
        </p:nvSpPr>
        <p:spPr>
          <a:xfrm>
            <a:off x="7244420" y="3807077"/>
            <a:ext cx="4242703" cy="2285241"/>
          </a:xfrm>
        </p:spPr>
        <p:txBody>
          <a:bodyPr/>
          <a:lstStyle/>
          <a:p>
            <a:pPr marL="0" lvl="0" indent="0" defTabSz="914400">
              <a:lnSpc>
                <a:spcPct val="110000"/>
              </a:lnSpc>
              <a:spcBef>
                <a:spcPts val="0"/>
              </a:spcBef>
              <a:spcAft>
                <a:spcPts val="300"/>
              </a:spcAft>
              <a:buNone/>
            </a:pPr>
            <a:r>
              <a:rPr lang="en-US" sz="2400" dirty="0">
                <a:solidFill>
                  <a:srgbClr val="007A96"/>
                </a:solidFill>
                <a:latin typeface="Arial"/>
              </a:rPr>
              <a:t>Not so “limited”</a:t>
            </a:r>
          </a:p>
          <a:p>
            <a:pPr marL="0" lvl="0" indent="0" defTabSz="914400">
              <a:lnSpc>
                <a:spcPct val="130000"/>
              </a:lnSpc>
              <a:spcBef>
                <a:spcPts val="0"/>
              </a:spcBef>
              <a:buNone/>
            </a:pPr>
            <a:r>
              <a:rPr lang="en-US" sz="1700" dirty="0">
                <a:solidFill>
                  <a:srgbClr val="626362"/>
                </a:solidFill>
                <a:latin typeface="Arial"/>
              </a:rPr>
              <a:t>While you can only use an LPFSA for dental and vision expenses it still covers </a:t>
            </a:r>
            <a:br>
              <a:rPr lang="en-US" sz="1700" dirty="0">
                <a:solidFill>
                  <a:srgbClr val="626362"/>
                </a:solidFill>
                <a:latin typeface="Arial"/>
              </a:rPr>
            </a:br>
            <a:r>
              <a:rPr lang="en-US" sz="1700" dirty="0">
                <a:solidFill>
                  <a:srgbClr val="626362"/>
                </a:solidFill>
                <a:latin typeface="Arial"/>
              </a:rPr>
              <a:t>a pretty big list of qualified expenses </a:t>
            </a:r>
          </a:p>
          <a:p>
            <a:pPr marL="0" lvl="0" indent="0" defTabSz="914400">
              <a:lnSpc>
                <a:spcPct val="130000"/>
              </a:lnSpc>
              <a:spcBef>
                <a:spcPts val="0"/>
              </a:spcBef>
              <a:buNone/>
            </a:pPr>
            <a:r>
              <a:rPr lang="en-US" sz="1700" dirty="0">
                <a:solidFill>
                  <a:srgbClr val="626362"/>
                </a:solidFill>
                <a:latin typeface="Arial"/>
              </a:rPr>
              <a:t>such as mouth guards, orthodontia, Rx sunglasses, and even laser eye surgery.</a:t>
            </a:r>
            <a:r>
              <a:rPr lang="en-US" sz="1700" baseline="30000" dirty="0">
                <a:solidFill>
                  <a:srgbClr val="626362"/>
                </a:solidFill>
                <a:latin typeface="Arial"/>
              </a:rPr>
              <a:t>3</a:t>
            </a:r>
            <a:r>
              <a:rPr lang="en-US" sz="1700" dirty="0">
                <a:solidFill>
                  <a:srgbClr val="626362"/>
                </a:solidFill>
                <a:latin typeface="Arial"/>
              </a:rPr>
              <a:t> </a:t>
            </a:r>
          </a:p>
        </p:txBody>
      </p:sp>
      <p:sp>
        <p:nvSpPr>
          <p:cNvPr id="11" name="Content Placeholder 10">
            <a:extLst>
              <a:ext uri="{FF2B5EF4-FFF2-40B4-BE49-F238E27FC236}">
                <a16:creationId xmlns:a16="http://schemas.microsoft.com/office/drawing/2014/main" id="{92CFBC8C-1BBE-4043-9F91-8AE2392DE69B}"/>
              </a:ext>
            </a:extLst>
          </p:cNvPr>
          <p:cNvSpPr>
            <a:spLocks noGrp="1"/>
          </p:cNvSpPr>
          <p:nvPr>
            <p:ph sz="quarter" idx="18"/>
          </p:nvPr>
        </p:nvSpPr>
        <p:spPr>
          <a:xfrm>
            <a:off x="420509" y="6177767"/>
            <a:ext cx="11429304" cy="622047"/>
          </a:xfrm>
        </p:spPr>
        <p:txBody>
          <a:bodyPr vert="horz" lIns="91440" tIns="45720" rIns="91440" bIns="45720" rtlCol="0" anchor="t">
            <a:normAutofit/>
          </a:bodyPr>
          <a:lstStyle/>
          <a:p>
            <a:pPr marL="0" lvl="0" indent="0" defTabSz="914400">
              <a:spcBef>
                <a:spcPts val="0"/>
              </a:spcBef>
              <a:spcAft>
                <a:spcPts val="133"/>
              </a:spcAft>
              <a:buNone/>
              <a:defRPr/>
            </a:pPr>
            <a:r>
              <a:rPr lang="en-US" sz="800" baseline="30000" dirty="0">
                <a:solidFill>
                  <a:srgbClr val="6C6C6C"/>
                </a:solidFill>
                <a:latin typeface="Arial"/>
                <a:cs typeface="Arial"/>
              </a:rPr>
              <a:t>1</a:t>
            </a:r>
            <a:r>
              <a:rPr lang="en-US" sz="800" dirty="0">
                <a:solidFill>
                  <a:srgbClr val="6C6C6C"/>
                </a:solidFill>
                <a:latin typeface="Arial"/>
                <a:cs typeface="Arial"/>
              </a:rPr>
              <a:t>FSAs are never taxed at a federal income tax level when used appropriately for qualified medical expenses. Also, most states recognize FSA funds as tax-deductible with very few exceptions. Please consult a tax advisor regarding your state’s specific rules.</a:t>
            </a:r>
            <a:r>
              <a:rPr lang="en-US" sz="800" spc="300" dirty="0">
                <a:solidFill>
                  <a:srgbClr val="6C6C6C"/>
                </a:solidFill>
                <a:latin typeface="Arial"/>
                <a:cs typeface="Arial"/>
              </a:rPr>
              <a:t> </a:t>
            </a:r>
            <a:r>
              <a:rPr lang="en-US" sz="800" dirty="0">
                <a:solidFill>
                  <a:srgbClr val="6C6C6C"/>
                </a:solidFill>
                <a:latin typeface="Arial"/>
                <a:cs typeface="Arial"/>
              </a:rPr>
              <a:t>|</a:t>
            </a:r>
            <a:r>
              <a:rPr lang="en-US" sz="800" spc="200" dirty="0">
                <a:solidFill>
                  <a:srgbClr val="FFFFFF"/>
                </a:solidFill>
                <a:latin typeface="Arial"/>
                <a:cs typeface="Arial"/>
              </a:rPr>
              <a:t> </a:t>
            </a:r>
            <a:r>
              <a:rPr lang="en-US" sz="800" baseline="30000" dirty="0">
                <a:solidFill>
                  <a:srgbClr val="626362"/>
                </a:solidFill>
                <a:latin typeface="Arial"/>
                <a:cs typeface="Arial"/>
              </a:rPr>
              <a:t>2</a:t>
            </a:r>
            <a:r>
              <a:rPr lang="en-US" sz="800" dirty="0">
                <a:solidFill>
                  <a:srgbClr val="626362"/>
                </a:solidFill>
                <a:latin typeface="Arial"/>
              </a:rPr>
              <a:t>Estimated savings are based on an assumed combined federal and state income tax bracket of 20%. Actual savings will depend on your taxable income and tax status.</a:t>
            </a:r>
            <a:r>
              <a:rPr lang="en-US" sz="800" dirty="0">
                <a:solidFill>
                  <a:srgbClr val="6C6C6C"/>
                </a:solidFill>
                <a:latin typeface="Arial"/>
              </a:rPr>
              <a:t> </a:t>
            </a:r>
            <a:r>
              <a:rPr lang="en-US" sz="800" dirty="0">
                <a:solidFill>
                  <a:srgbClr val="6C6C6C"/>
                </a:solidFill>
                <a:latin typeface="Arial"/>
                <a:cs typeface="Arial"/>
              </a:rPr>
              <a:t>|</a:t>
            </a:r>
            <a:r>
              <a:rPr lang="en-US" sz="800" spc="100" dirty="0">
                <a:solidFill>
                  <a:srgbClr val="6C6C6C"/>
                </a:solidFill>
                <a:latin typeface="Arial"/>
                <a:cs typeface="Arial"/>
              </a:rPr>
              <a:t> </a:t>
            </a:r>
            <a:r>
              <a:rPr lang="en-US" sz="800" baseline="30000" dirty="0">
                <a:solidFill>
                  <a:srgbClr val="6C6C6C"/>
                </a:solidFill>
                <a:latin typeface="Arial"/>
                <a:cs typeface="Arial"/>
              </a:rPr>
              <a:t>3</a:t>
            </a:r>
            <a:r>
              <a:rPr lang="en-US" sz="800" dirty="0">
                <a:solidFill>
                  <a:srgbClr val="6C6C6C"/>
                </a:solidFill>
                <a:latin typeface="Arial"/>
                <a:cs typeface="Arial"/>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BAEC-0651-4030-B50C-44F616FD7D39}"/>
              </a:ext>
            </a:extLst>
          </p:cNvPr>
          <p:cNvSpPr>
            <a:spLocks noGrp="1"/>
          </p:cNvSpPr>
          <p:nvPr>
            <p:ph type="title"/>
          </p:nvPr>
        </p:nvSpPr>
        <p:spPr>
          <a:xfrm>
            <a:off x="791448" y="304099"/>
            <a:ext cx="10972800" cy="769441"/>
          </a:xfrm>
        </p:spPr>
        <p:txBody>
          <a:bodyPr/>
          <a:lstStyle/>
          <a:p>
            <a:pPr marL="0" marR="0" lvl="0" indent="0" defTabSz="609585" rtl="0" eaLnBrk="1" fontAlgn="auto" latinLnBrk="0" hangingPunct="1">
              <a:lnSpc>
                <a:spcPct val="100000"/>
              </a:lnSpc>
              <a:spcBef>
                <a:spcPct val="0"/>
              </a:spcBef>
              <a:spcAft>
                <a:spcPts val="0"/>
              </a:spcAft>
              <a:tabLst/>
              <a:defRPr/>
            </a:pPr>
            <a:r>
              <a:rPr kumimoji="0" lang="en-US" sz="3800" b="1" i="0" u="none" strike="noStrike" kern="1200" cap="none" spc="0" normalizeH="0" baseline="0" noProof="0" dirty="0">
                <a:ln>
                  <a:noFill/>
                </a:ln>
                <a:solidFill>
                  <a:srgbClr val="592C82"/>
                </a:solidFill>
                <a:effectLst/>
                <a:uLnTx/>
                <a:uFillTx/>
                <a:latin typeface="Arial"/>
                <a:ea typeface="+mn-ea"/>
                <a:cs typeface="+mn-cs"/>
              </a:rPr>
              <a:t>The more you contribute – the more you save</a:t>
            </a:r>
            <a:endParaRPr lang="en-US" dirty="0"/>
          </a:p>
        </p:txBody>
      </p:sp>
      <p:sp>
        <p:nvSpPr>
          <p:cNvPr id="3" name="Content Placeholder 2">
            <a:extLst>
              <a:ext uri="{FF2B5EF4-FFF2-40B4-BE49-F238E27FC236}">
                <a16:creationId xmlns:a16="http://schemas.microsoft.com/office/drawing/2014/main" id="{6876FC53-E31E-4815-8AC9-D86BE645AD7E}"/>
              </a:ext>
            </a:extLst>
          </p:cNvPr>
          <p:cNvSpPr>
            <a:spLocks noGrp="1"/>
          </p:cNvSpPr>
          <p:nvPr>
            <p:ph sz="quarter" idx="11"/>
          </p:nvPr>
        </p:nvSpPr>
        <p:spPr>
          <a:xfrm>
            <a:off x="2566737" y="1553687"/>
            <a:ext cx="6769768" cy="758825"/>
          </a:xfrm>
        </p:spPr>
        <p:txBody>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Internal Revenue Service Contribution Limits for 2023</a:t>
            </a:r>
          </a:p>
        </p:txBody>
      </p:sp>
      <p:graphicFrame>
        <p:nvGraphicFramePr>
          <p:cNvPr id="5" name="Table 4">
            <a:extLst>
              <a:ext uri="{FF2B5EF4-FFF2-40B4-BE49-F238E27FC236}">
                <a16:creationId xmlns:a16="http://schemas.microsoft.com/office/drawing/2014/main" id="{A1B7E0CD-697C-AB4B-A146-029F19C145BC}"/>
              </a:ext>
            </a:extLst>
          </p:cNvPr>
          <p:cNvGraphicFramePr>
            <a:graphicFrameLocks noGrp="1"/>
          </p:cNvGraphicFramePr>
          <p:nvPr>
            <p:extLst>
              <p:ext uri="{D42A27DB-BD31-4B8C-83A1-F6EECF244321}">
                <p14:modId xmlns:p14="http://schemas.microsoft.com/office/powerpoint/2010/main" val="1836155201"/>
              </p:ext>
            </p:extLst>
          </p:nvPr>
        </p:nvGraphicFramePr>
        <p:xfrm>
          <a:off x="2608883" y="2036367"/>
          <a:ext cx="6669008" cy="2140381"/>
        </p:xfrm>
        <a:graphic>
          <a:graphicData uri="http://schemas.openxmlformats.org/drawingml/2006/table">
            <a:tbl>
              <a:tblPr firstRow="1" bandRow="1">
                <a:tableStyleId>{5C22544A-7EE6-4342-B048-85BDC9FD1C3A}</a:tableStyleId>
              </a:tblPr>
              <a:tblGrid>
                <a:gridCol w="3325965">
                  <a:extLst>
                    <a:ext uri="{9D8B030D-6E8A-4147-A177-3AD203B41FA5}">
                      <a16:colId xmlns:a16="http://schemas.microsoft.com/office/drawing/2014/main" val="1965431758"/>
                    </a:ext>
                  </a:extLst>
                </a:gridCol>
                <a:gridCol w="3343043">
                  <a:extLst>
                    <a:ext uri="{9D8B030D-6E8A-4147-A177-3AD203B41FA5}">
                      <a16:colId xmlns:a16="http://schemas.microsoft.com/office/drawing/2014/main" val="766925907"/>
                    </a:ext>
                  </a:extLst>
                </a:gridCol>
              </a:tblGrid>
              <a:tr h="0">
                <a:tc>
                  <a:txBody>
                    <a:bodyPr/>
                    <a:lstStyle/>
                    <a:p>
                      <a:r>
                        <a:rPr lang="en-US" sz="2200" b="0" i="0" dirty="0">
                          <a:latin typeface="+mn-lt"/>
                        </a:rPr>
                        <a:t>Contribution limit</a:t>
                      </a:r>
                    </a:p>
                  </a:txBody>
                  <a:tcPr marL="310097" marR="310097" marT="310097" marB="310097" anchor="ctr">
                    <a:lnB w="12700" cap="flat" cmpd="sng" algn="ctr">
                      <a:solidFill>
                        <a:schemeClr val="bg2"/>
                      </a:solidFill>
                      <a:prstDash val="solid"/>
                      <a:round/>
                      <a:headEnd type="none" w="med" len="med"/>
                      <a:tailEnd type="none" w="med" len="med"/>
                    </a:lnB>
                  </a:tcPr>
                </a:tc>
                <a:tc>
                  <a:txBody>
                    <a:bodyPr/>
                    <a:lstStyle/>
                    <a:p>
                      <a:r>
                        <a:rPr lang="en-US" sz="2200" b="0" i="0" dirty="0">
                          <a:latin typeface="+mn-lt"/>
                        </a:rPr>
                        <a:t>Tax savings*</a:t>
                      </a:r>
                    </a:p>
                  </a:txBody>
                  <a:tcPr marL="310097" marR="310097" marT="310097" marB="310097"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184907">
                <a:tc>
                  <a:txBody>
                    <a:bodyPr/>
                    <a:lstStyle/>
                    <a:p>
                      <a:r>
                        <a:rPr lang="en-US" sz="2800" b="0" i="0" dirty="0">
                          <a:latin typeface="+mn-lt"/>
                        </a:rPr>
                        <a:t>$3,050</a:t>
                      </a:r>
                      <a:endParaRPr lang="en-US" dirty="0"/>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2800" b="1" i="0" dirty="0">
                          <a:solidFill>
                            <a:srgbClr val="007C90"/>
                          </a:solidFill>
                          <a:latin typeface="+mn-lt"/>
                        </a:rPr>
                        <a:t>$610</a:t>
                      </a:r>
                      <a:endParaRPr lang="en-US" dirty="0">
                        <a:solidFill>
                          <a:srgbClr val="007C90"/>
                        </a:solidFill>
                      </a:endParaRPr>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59339"/>
                  </a:ext>
                </a:extLst>
              </a:tr>
            </a:tbl>
          </a:graphicData>
        </a:graphic>
      </p:graphicFrame>
      <p:sp>
        <p:nvSpPr>
          <p:cNvPr id="4" name="Content Placeholder 3">
            <a:extLst>
              <a:ext uri="{FF2B5EF4-FFF2-40B4-BE49-F238E27FC236}">
                <a16:creationId xmlns:a16="http://schemas.microsoft.com/office/drawing/2014/main" id="{0BC99B72-E7E3-47AA-B602-94D629B86712}"/>
              </a:ext>
            </a:extLst>
          </p:cNvPr>
          <p:cNvSpPr>
            <a:spLocks noGrp="1"/>
          </p:cNvSpPr>
          <p:nvPr>
            <p:ph sz="quarter" idx="12"/>
          </p:nvPr>
        </p:nvSpPr>
        <p:spPr>
          <a:xfrm>
            <a:off x="2640633" y="4393537"/>
            <a:ext cx="6488853" cy="431681"/>
          </a:xfrm>
        </p:spPr>
        <p:txBody>
          <a:bodyPr vert="horz" lIns="91440" tIns="45720" rIns="91440" bIns="45720" rtlCol="0" anchor="t">
            <a:norm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a:t>
            </a:r>
            <a:r>
              <a:rPr lang="en-US" sz="800" dirty="0">
                <a:solidFill>
                  <a:srgbClr val="626362"/>
                </a:solidFill>
                <a:latin typeface="Arial"/>
              </a:rPr>
              <a:t>20</a:t>
            </a:r>
            <a:r>
              <a:rPr kumimoji="0" lang="en-US" sz="8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a:t>
            </a: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3D81F2-D120-4C56-9766-FC27290E6A8E}"/>
              </a:ext>
            </a:extLst>
          </p:cNvPr>
          <p:cNvSpPr>
            <a:spLocks noGrp="1"/>
          </p:cNvSpPr>
          <p:nvPr>
            <p:ph type="title"/>
          </p:nvPr>
        </p:nvSpPr>
        <p:spPr>
          <a:xfrm>
            <a:off x="548640" y="2263454"/>
            <a:ext cx="4950288" cy="2293769"/>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expenses </a:t>
            </a:r>
            <a:b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are qualified to spend LPFSA funds on?</a:t>
            </a:r>
            <a:endParaRPr lang="en-US" dirty="0"/>
          </a:p>
        </p:txBody>
      </p:sp>
      <p:sp>
        <p:nvSpPr>
          <p:cNvPr id="11" name="Oval 10">
            <a:extLst>
              <a:ext uri="{FF2B5EF4-FFF2-40B4-BE49-F238E27FC236}">
                <a16:creationId xmlns:a16="http://schemas.microsoft.com/office/drawing/2014/main" id="{4084D5F9-C120-C245-A8A6-B4DD72C6A66B}"/>
              </a:ext>
              <a:ext uri="{C183D7F6-B498-43B3-948B-1728B52AA6E4}">
                <adec:decorative xmlns:adec="http://schemas.microsoft.com/office/drawing/2017/decorative" val="1"/>
              </a:ext>
            </a:extLst>
          </p:cNvPr>
          <p:cNvSpPr/>
          <p:nvPr/>
        </p:nvSpPr>
        <p:spPr>
          <a:xfrm>
            <a:off x="542822" y="1470924"/>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a:t>
            </a:r>
          </a:p>
        </p:txBody>
      </p:sp>
      <p:sp>
        <p:nvSpPr>
          <p:cNvPr id="21" name="Content Placeholder 20">
            <a:extLst>
              <a:ext uri="{FF2B5EF4-FFF2-40B4-BE49-F238E27FC236}">
                <a16:creationId xmlns:a16="http://schemas.microsoft.com/office/drawing/2014/main" id="{B708264D-4663-42FA-841C-E77FBEE4060A}"/>
              </a:ext>
            </a:extLst>
          </p:cNvPr>
          <p:cNvSpPr>
            <a:spLocks noGrp="1"/>
          </p:cNvSpPr>
          <p:nvPr>
            <p:ph sz="quarter" idx="13"/>
          </p:nvPr>
        </p:nvSpPr>
        <p:spPr>
          <a:xfrm>
            <a:off x="6824825" y="1890272"/>
            <a:ext cx="5267617" cy="3359506"/>
          </a:xfrm>
        </p:spPr>
        <p:txBody>
          <a:bodyPr>
            <a:norm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Wisdom teeth removal</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 glasses </a:t>
            </a:r>
            <a:b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and contacts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Eye exams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Teeth cleaning</a:t>
            </a:r>
          </a:p>
        </p:txBody>
      </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9EA24-3C79-40AF-983B-ECE280CA52AF}"/>
              </a:ext>
            </a:extLst>
          </p:cNvPr>
          <p:cNvSpPr>
            <a:spLocks noGrp="1"/>
          </p:cNvSpPr>
          <p:nvPr>
            <p:ph type="title"/>
          </p:nvPr>
        </p:nvSpPr>
        <p:spPr>
          <a:xfrm>
            <a:off x="1831783" y="3200147"/>
            <a:ext cx="8267700" cy="769441"/>
          </a:xfrm>
        </p:spPr>
        <p:txBody>
          <a:bodyPr/>
          <a:lstStyle/>
          <a:p>
            <a:pPr marL="0" marR="0" lvl="0" indent="0" algn="ctr" defTabSz="914400" rtl="0" eaLnBrk="1" fontAlgn="auto" latinLnBrk="0" hangingPunct="1">
              <a:lnSpc>
                <a:spcPct val="100000"/>
              </a:lnSpc>
              <a:spcBef>
                <a:spcPts val="0"/>
              </a:spcBef>
              <a:spcAft>
                <a:spcPts val="240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are all eligible expenses</a:t>
            </a:r>
            <a:endParaRPr lang="en-US" dirty="0"/>
          </a:p>
        </p:txBody>
      </p:sp>
      <p:grpSp>
        <p:nvGrpSpPr>
          <p:cNvPr id="19" name="Group 18">
            <a:extLst>
              <a:ext uri="{FF2B5EF4-FFF2-40B4-BE49-F238E27FC236}">
                <a16:creationId xmlns:a16="http://schemas.microsoft.com/office/drawing/2014/main" id="{68E480EE-797A-C44B-8440-2FE95EE61B77}"/>
              </a:ext>
              <a:ext uri="{C183D7F6-B498-43B3-948B-1728B52AA6E4}">
                <adec:decorative xmlns:adec="http://schemas.microsoft.com/office/drawing/2017/decorative" val="1"/>
              </a:ext>
            </a:extLst>
          </p:cNvPr>
          <p:cNvGrpSpPr/>
          <p:nvPr/>
        </p:nvGrpSpPr>
        <p:grpSpPr>
          <a:xfrm>
            <a:off x="5729789" y="2299079"/>
            <a:ext cx="724912" cy="724912"/>
            <a:chOff x="4427603" y="1066071"/>
            <a:chExt cx="773364" cy="773364"/>
          </a:xfrm>
        </p:grpSpPr>
        <p:sp>
          <p:nvSpPr>
            <p:cNvPr id="20" name="Oval 19">
              <a:extLst>
                <a:ext uri="{FF2B5EF4-FFF2-40B4-BE49-F238E27FC236}">
                  <a16:creationId xmlns:a16="http://schemas.microsoft.com/office/drawing/2014/main" id="{0AA594FF-A6A9-4A42-9DEE-C7687DAA3F0C}"/>
                </a:ext>
                <a:ext uri="{C183D7F6-B498-43B3-948B-1728B52AA6E4}">
                  <adec:decorative xmlns:adec="http://schemas.microsoft.com/office/drawing/2017/decorative" val="1"/>
                </a:ext>
              </a:extLst>
            </p:cNvPr>
            <p:cNvSpPr/>
            <p:nvPr/>
          </p:nvSpPr>
          <p:spPr>
            <a:xfrm>
              <a:off x="4427603"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21" name="Picture 20">
              <a:extLst>
                <a:ext uri="{FF2B5EF4-FFF2-40B4-BE49-F238E27FC236}">
                  <a16:creationId xmlns:a16="http://schemas.microsoft.com/office/drawing/2014/main" id="{B25120CF-B4F0-6744-955B-300D6E31541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8136" y="1193749"/>
              <a:ext cx="500308" cy="520501"/>
            </a:xfrm>
            <a:prstGeom prst="rect">
              <a:avLst/>
            </a:prstGeom>
          </p:spPr>
        </p:pic>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571F-331D-409A-A7D2-64373A39EAAC}"/>
              </a:ext>
            </a:extLst>
          </p:cNvPr>
          <p:cNvSpPr>
            <a:spLocks noGrp="1"/>
          </p:cNvSpPr>
          <p:nvPr>
            <p:ph type="title"/>
          </p:nvPr>
        </p:nvSpPr>
        <p:spPr>
          <a:xfrm>
            <a:off x="609599" y="364828"/>
            <a:ext cx="10972800" cy="841321"/>
          </a:xfrm>
        </p:spPr>
        <p:txBody>
          <a:bodyPr/>
          <a:lstStyle/>
          <a:p>
            <a:pPr algn="ctr"/>
            <a:r>
              <a:rPr lang="en-US" sz="4267" b="1" dirty="0">
                <a:solidFill>
                  <a:srgbClr val="592C82"/>
                </a:solidFill>
                <a:cs typeface="Arial" panose="020B0604020202020204" pitchFamily="34" charset="0"/>
              </a:rPr>
              <a:t>Save on LPFSA eligible expenses</a:t>
            </a:r>
            <a:endParaRPr lang="en-US" dirty="0"/>
          </a:p>
        </p:txBody>
      </p:sp>
      <p:pic>
        <p:nvPicPr>
          <p:cNvPr id="23" name="Content Placeholder 14">
            <a:extLst>
              <a:ext uri="{FF2B5EF4-FFF2-40B4-BE49-F238E27FC236}">
                <a16:creationId xmlns:a16="http://schemas.microsoft.com/office/drawing/2014/main" id="{4019DE7C-F52B-6142-A58E-4CA868092A55}"/>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150296" y="1678156"/>
            <a:ext cx="738460" cy="756921"/>
          </a:xfrm>
          <a:prstGeom prst="rect">
            <a:avLst/>
          </a:prstGeom>
        </p:spPr>
      </p:pic>
      <p:sp>
        <p:nvSpPr>
          <p:cNvPr id="3" name="Content Placeholder 2">
            <a:extLst>
              <a:ext uri="{FF2B5EF4-FFF2-40B4-BE49-F238E27FC236}">
                <a16:creationId xmlns:a16="http://schemas.microsoft.com/office/drawing/2014/main" id="{43A7F380-517B-4E39-A536-5D12FD148609}"/>
              </a:ext>
            </a:extLst>
          </p:cNvPr>
          <p:cNvSpPr>
            <a:spLocks noGrp="1"/>
          </p:cNvSpPr>
          <p:nvPr>
            <p:ph sz="quarter" idx="11"/>
          </p:nvPr>
        </p:nvSpPr>
        <p:spPr>
          <a:xfrm>
            <a:off x="1107493" y="2533106"/>
            <a:ext cx="2824065" cy="497212"/>
          </a:xfrm>
        </p:spPr>
        <p:txBody>
          <a:bodyPr anchor="t"/>
          <a:lstStyle/>
          <a:p>
            <a:pPr lvl="0" algn="ctr" defTabSz="914400">
              <a:lnSpc>
                <a:spcPct val="100000"/>
              </a:lnSpc>
              <a:spcAft>
                <a:spcPts val="0"/>
              </a:spcAft>
            </a:pPr>
            <a:r>
              <a:rPr lang="en-US" sz="2200" dirty="0">
                <a:solidFill>
                  <a:srgbClr val="007A96"/>
                </a:solidFill>
                <a:cs typeface="Arial" panose="020B0604020202020204" pitchFamily="34" charset="0"/>
              </a:rPr>
              <a:t>Preventive care </a:t>
            </a:r>
          </a:p>
        </p:txBody>
      </p:sp>
      <p:sp>
        <p:nvSpPr>
          <p:cNvPr id="4" name="Content Placeholder 3">
            <a:extLst>
              <a:ext uri="{FF2B5EF4-FFF2-40B4-BE49-F238E27FC236}">
                <a16:creationId xmlns:a16="http://schemas.microsoft.com/office/drawing/2014/main" id="{ABDD7C40-3195-4379-8D30-2B111D14FFD6}"/>
              </a:ext>
            </a:extLst>
          </p:cNvPr>
          <p:cNvSpPr>
            <a:spLocks noGrp="1"/>
          </p:cNvSpPr>
          <p:nvPr>
            <p:ph sz="quarter" idx="13"/>
          </p:nvPr>
        </p:nvSpPr>
        <p:spPr>
          <a:xfrm>
            <a:off x="1347756" y="3007458"/>
            <a:ext cx="2054184" cy="1584952"/>
          </a:xfrm>
        </p:spPr>
        <p:txBody>
          <a:bodyPr/>
          <a:lstStyle/>
          <a:p>
            <a:pPr marL="227013" lvl="0" indent="-212725" defTabSz="914400">
              <a:spcBef>
                <a:spcPts val="0"/>
              </a:spcBef>
              <a:spcAft>
                <a:spcPts val="800"/>
              </a:spcAft>
              <a:tabLst>
                <a:tab pos="1661542" algn="l"/>
              </a:tabLst>
            </a:pPr>
            <a:r>
              <a:rPr lang="en-US" sz="1600" dirty="0">
                <a:solidFill>
                  <a:srgbClr val="626362"/>
                </a:solidFill>
              </a:rPr>
              <a:t>Teeth cleaning </a:t>
            </a:r>
          </a:p>
          <a:p>
            <a:pPr marL="227013" lvl="0" indent="-212725" defTabSz="914400">
              <a:spcBef>
                <a:spcPts val="0"/>
              </a:spcBef>
              <a:spcAft>
                <a:spcPts val="800"/>
              </a:spcAft>
              <a:tabLst>
                <a:tab pos="1661542" algn="l"/>
              </a:tabLst>
            </a:pPr>
            <a:r>
              <a:rPr lang="en-US" sz="1600" dirty="0">
                <a:solidFill>
                  <a:srgbClr val="626362"/>
                </a:solidFill>
              </a:rPr>
              <a:t>Wisdom teeth </a:t>
            </a:r>
            <a:br>
              <a:rPr lang="en-US" sz="1600" dirty="0">
                <a:solidFill>
                  <a:srgbClr val="626362"/>
                </a:solidFill>
              </a:rPr>
            </a:br>
            <a:r>
              <a:rPr lang="en-US" sz="1600" dirty="0">
                <a:solidFill>
                  <a:srgbClr val="626362"/>
                </a:solidFill>
              </a:rPr>
              <a:t>removal </a:t>
            </a:r>
          </a:p>
          <a:p>
            <a:pPr marL="227013" lvl="0" indent="-212725" defTabSz="914400">
              <a:spcBef>
                <a:spcPts val="0"/>
              </a:spcBef>
              <a:spcAft>
                <a:spcPts val="800"/>
              </a:spcAft>
              <a:tabLst>
                <a:tab pos="1661542" algn="l"/>
              </a:tabLst>
            </a:pPr>
            <a:r>
              <a:rPr lang="en-US" sz="1600" dirty="0">
                <a:solidFill>
                  <a:srgbClr val="626362"/>
                </a:solidFill>
              </a:rPr>
              <a:t>Eye exams </a:t>
            </a:r>
          </a:p>
        </p:txBody>
      </p:sp>
      <p:pic>
        <p:nvPicPr>
          <p:cNvPr id="27" name="Content Placeholder 14">
            <a:extLst>
              <a:ext uri="{FF2B5EF4-FFF2-40B4-BE49-F238E27FC236}">
                <a16:creationId xmlns:a16="http://schemas.microsoft.com/office/drawing/2014/main" id="{5F605034-92F6-9945-AA7D-9EC75CF3E0A1}"/>
              </a:ext>
              <a:ext uri="{C183D7F6-B498-43B3-948B-1728B52AA6E4}">
                <adec:decorative xmlns:adec="http://schemas.microsoft.com/office/drawing/2017/decorative" val="1"/>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652083" y="1620668"/>
            <a:ext cx="864791" cy="886411"/>
          </a:xfrm>
          <a:prstGeom prst="rect">
            <a:avLst/>
          </a:prstGeom>
        </p:spPr>
      </p:pic>
      <p:sp>
        <p:nvSpPr>
          <p:cNvPr id="5" name="Content Placeholder 4">
            <a:extLst>
              <a:ext uri="{FF2B5EF4-FFF2-40B4-BE49-F238E27FC236}">
                <a16:creationId xmlns:a16="http://schemas.microsoft.com/office/drawing/2014/main" id="{209A980C-D8C4-4A1B-9E0F-3A45EED41B2F}"/>
              </a:ext>
            </a:extLst>
          </p:cNvPr>
          <p:cNvSpPr>
            <a:spLocks noGrp="1"/>
          </p:cNvSpPr>
          <p:nvPr>
            <p:ph sz="quarter" idx="14"/>
          </p:nvPr>
        </p:nvSpPr>
        <p:spPr>
          <a:xfrm>
            <a:off x="5053789" y="2454127"/>
            <a:ext cx="2054184" cy="584775"/>
          </a:xfrm>
        </p:spPr>
        <p:txBody>
          <a:bodyPr/>
          <a:lstStyle/>
          <a:p>
            <a:pPr marL="0" lvl="0" indent="0" algn="ctr" defTabSz="914400">
              <a:spcBef>
                <a:spcPts val="0"/>
              </a:spcBef>
              <a:buNone/>
            </a:pPr>
            <a:r>
              <a:rPr lang="en-US" sz="2200" dirty="0">
                <a:solidFill>
                  <a:srgbClr val="007A96"/>
                </a:solidFill>
                <a:cs typeface="Arial" panose="020B0604020202020204" pitchFamily="34" charset="0"/>
              </a:rPr>
              <a:t>Vision care</a:t>
            </a:r>
          </a:p>
        </p:txBody>
      </p:sp>
      <p:sp>
        <p:nvSpPr>
          <p:cNvPr id="6" name="Content Placeholder 5">
            <a:extLst>
              <a:ext uri="{FF2B5EF4-FFF2-40B4-BE49-F238E27FC236}">
                <a16:creationId xmlns:a16="http://schemas.microsoft.com/office/drawing/2014/main" id="{E74A870E-5758-40FF-B1DA-A081A3A68FEB}"/>
              </a:ext>
            </a:extLst>
          </p:cNvPr>
          <p:cNvSpPr>
            <a:spLocks noGrp="1"/>
          </p:cNvSpPr>
          <p:nvPr>
            <p:ph sz="quarter" idx="15"/>
          </p:nvPr>
        </p:nvSpPr>
        <p:spPr>
          <a:xfrm>
            <a:off x="4973541" y="2932597"/>
            <a:ext cx="2134432" cy="1584952"/>
          </a:xfrm>
        </p:spPr>
        <p:txBody>
          <a:bodyPr>
            <a:noAutofit/>
          </a:bodyPr>
          <a:lstStyle/>
          <a:p>
            <a:pPr marL="222250" lvl="0" indent="-214313" defTabSz="914400">
              <a:spcBef>
                <a:spcPts val="0"/>
              </a:spcBef>
              <a:spcAft>
                <a:spcPts val="800"/>
              </a:spcAft>
              <a:tabLst>
                <a:tab pos="1661542" algn="l"/>
              </a:tabLst>
            </a:pPr>
            <a:r>
              <a:rPr lang="en-US" sz="1600" dirty="0">
                <a:solidFill>
                  <a:srgbClr val="626362"/>
                </a:solidFill>
              </a:rPr>
              <a:t>Prescription </a:t>
            </a:r>
            <a:br>
              <a:rPr lang="en-US" sz="1600" dirty="0">
                <a:solidFill>
                  <a:srgbClr val="626362"/>
                </a:solidFill>
              </a:rPr>
            </a:br>
            <a:r>
              <a:rPr lang="en-US" sz="1600" dirty="0">
                <a:solidFill>
                  <a:srgbClr val="626362"/>
                </a:solidFill>
              </a:rPr>
              <a:t>glasses/contacts</a:t>
            </a:r>
            <a:br>
              <a:rPr lang="en-US" sz="1600" dirty="0">
                <a:solidFill>
                  <a:srgbClr val="626362"/>
                </a:solidFill>
              </a:rPr>
            </a:br>
            <a:r>
              <a:rPr lang="en-US" sz="1600" dirty="0">
                <a:solidFill>
                  <a:srgbClr val="626362"/>
                </a:solidFill>
              </a:rPr>
              <a:t>and sunglasses </a:t>
            </a:r>
          </a:p>
          <a:p>
            <a:pPr marL="222250" lvl="0" indent="-214313" defTabSz="914400">
              <a:spcBef>
                <a:spcPts val="0"/>
              </a:spcBef>
              <a:spcAft>
                <a:spcPts val="800"/>
              </a:spcAft>
              <a:tabLst>
                <a:tab pos="1661542" algn="l"/>
              </a:tabLst>
            </a:pPr>
            <a:r>
              <a:rPr lang="en-US" sz="1600" dirty="0">
                <a:solidFill>
                  <a:srgbClr val="626362"/>
                </a:solidFill>
              </a:rPr>
              <a:t>LASIK surgery</a:t>
            </a:r>
          </a:p>
          <a:p>
            <a:pPr marL="222250" lvl="0" indent="-214313" defTabSz="914400">
              <a:spcBef>
                <a:spcPts val="0"/>
              </a:spcBef>
              <a:spcAft>
                <a:spcPts val="800"/>
              </a:spcAft>
              <a:tabLst>
                <a:tab pos="1661542" algn="l"/>
              </a:tabLst>
            </a:pPr>
            <a:r>
              <a:rPr lang="en-US" sz="1600" dirty="0">
                <a:solidFill>
                  <a:srgbClr val="626362"/>
                </a:solidFill>
              </a:rPr>
              <a:t>Eyedrops </a:t>
            </a:r>
          </a:p>
        </p:txBody>
      </p:sp>
      <p:pic>
        <p:nvPicPr>
          <p:cNvPr id="31" name="Content Placeholder 14">
            <a:extLst>
              <a:ext uri="{FF2B5EF4-FFF2-40B4-BE49-F238E27FC236}">
                <a16:creationId xmlns:a16="http://schemas.microsoft.com/office/drawing/2014/main" id="{EEDAA3D1-A7CB-9948-904C-BFBB40B517CD}"/>
              </a:ext>
              <a:ext uri="{C183D7F6-B498-43B3-948B-1728B52AA6E4}">
                <adec:decorative xmlns:adec="http://schemas.microsoft.com/office/drawing/2017/decorative" val="1"/>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9383607" y="1701134"/>
            <a:ext cx="693624" cy="710964"/>
          </a:xfrm>
          <a:prstGeom prst="rect">
            <a:avLst/>
          </a:prstGeom>
        </p:spPr>
      </p:pic>
      <p:sp>
        <p:nvSpPr>
          <p:cNvPr id="7" name="Content Placeholder 6">
            <a:extLst>
              <a:ext uri="{FF2B5EF4-FFF2-40B4-BE49-F238E27FC236}">
                <a16:creationId xmlns:a16="http://schemas.microsoft.com/office/drawing/2014/main" id="{0610685D-D626-4732-9651-199EA6951DC9}"/>
              </a:ext>
            </a:extLst>
          </p:cNvPr>
          <p:cNvSpPr>
            <a:spLocks noGrp="1"/>
          </p:cNvSpPr>
          <p:nvPr>
            <p:ph sz="quarter" idx="16"/>
          </p:nvPr>
        </p:nvSpPr>
        <p:spPr>
          <a:xfrm>
            <a:off x="8464670" y="2534253"/>
            <a:ext cx="2540600" cy="497212"/>
          </a:xfrm>
        </p:spPr>
        <p:txBody>
          <a:bodyPr/>
          <a:lstStyle/>
          <a:p>
            <a:pPr marL="0" lvl="0" indent="0" algn="ctr" defTabSz="914400">
              <a:spcBef>
                <a:spcPts val="0"/>
              </a:spcBef>
              <a:buNone/>
            </a:pPr>
            <a:r>
              <a:rPr lang="en-US" sz="2200" dirty="0">
                <a:solidFill>
                  <a:srgbClr val="007A96"/>
                </a:solidFill>
                <a:cs typeface="Arial" panose="020B0604020202020204" pitchFamily="34" charset="0"/>
              </a:rPr>
              <a:t>Dental care</a:t>
            </a:r>
          </a:p>
        </p:txBody>
      </p:sp>
      <p:sp>
        <p:nvSpPr>
          <p:cNvPr id="8" name="Content Placeholder 7">
            <a:extLst>
              <a:ext uri="{FF2B5EF4-FFF2-40B4-BE49-F238E27FC236}">
                <a16:creationId xmlns:a16="http://schemas.microsoft.com/office/drawing/2014/main" id="{F379E5A5-E56C-47A9-A20C-5FAB4C997802}"/>
              </a:ext>
            </a:extLst>
          </p:cNvPr>
          <p:cNvSpPr>
            <a:spLocks noGrp="1"/>
          </p:cNvSpPr>
          <p:nvPr>
            <p:ph sz="quarter" idx="17"/>
          </p:nvPr>
        </p:nvSpPr>
        <p:spPr>
          <a:xfrm>
            <a:off x="8701165" y="3007458"/>
            <a:ext cx="2149429" cy="1584952"/>
          </a:xfrm>
        </p:spPr>
        <p:txBody>
          <a:bodyPr>
            <a:noAutofit/>
          </a:bodyPr>
          <a:lstStyle/>
          <a:p>
            <a:pPr marL="228600" lvl="0" indent="-214313" defTabSz="914400">
              <a:spcBef>
                <a:spcPts val="0"/>
              </a:spcBef>
              <a:spcAft>
                <a:spcPts val="800"/>
              </a:spcAft>
              <a:tabLst>
                <a:tab pos="1661542" algn="l"/>
              </a:tabLst>
            </a:pPr>
            <a:r>
              <a:rPr lang="en-US" sz="1600" dirty="0">
                <a:solidFill>
                  <a:srgbClr val="626362"/>
                </a:solidFill>
              </a:rPr>
              <a:t>Orthodontia </a:t>
            </a:r>
          </a:p>
          <a:p>
            <a:pPr marL="228600" lvl="0" indent="-214313" defTabSz="914400">
              <a:spcBef>
                <a:spcPts val="0"/>
              </a:spcBef>
              <a:spcAft>
                <a:spcPts val="800"/>
              </a:spcAft>
              <a:tabLst>
                <a:tab pos="1661542" algn="l"/>
              </a:tabLst>
            </a:pPr>
            <a:r>
              <a:rPr lang="en-US" sz="1600" dirty="0">
                <a:solidFill>
                  <a:srgbClr val="626362"/>
                </a:solidFill>
              </a:rPr>
              <a:t>Fillings/sealants</a:t>
            </a:r>
          </a:p>
          <a:p>
            <a:pPr marL="228600" lvl="0" indent="-214313" defTabSz="914400">
              <a:spcBef>
                <a:spcPts val="0"/>
              </a:spcBef>
              <a:spcAft>
                <a:spcPts val="800"/>
              </a:spcAft>
              <a:tabLst>
                <a:tab pos="1661542" algn="l"/>
              </a:tabLst>
            </a:pPr>
            <a:r>
              <a:rPr lang="en-US" sz="1600" dirty="0">
                <a:solidFill>
                  <a:srgbClr val="626362"/>
                </a:solidFill>
              </a:rPr>
              <a:t>Night mouth guards </a:t>
            </a:r>
          </a:p>
          <a:p>
            <a:pPr marL="228600" lvl="0" indent="-214313" defTabSz="914400">
              <a:spcBef>
                <a:spcPts val="0"/>
              </a:spcBef>
              <a:spcAft>
                <a:spcPts val="800"/>
              </a:spcAft>
              <a:tabLst>
                <a:tab pos="1661542" algn="l"/>
              </a:tabLst>
            </a:pPr>
            <a:r>
              <a:rPr lang="en-US" sz="1600" dirty="0">
                <a:solidFill>
                  <a:srgbClr val="626362"/>
                </a:solidFill>
              </a:rPr>
              <a:t>Crowns/caps </a:t>
            </a:r>
          </a:p>
        </p:txBody>
      </p:sp>
      <p:sp>
        <p:nvSpPr>
          <p:cNvPr id="9" name="Content Placeholder 8">
            <a:extLst>
              <a:ext uri="{FF2B5EF4-FFF2-40B4-BE49-F238E27FC236}">
                <a16:creationId xmlns:a16="http://schemas.microsoft.com/office/drawing/2014/main" id="{9E7547A5-A21D-4D3E-A979-DC261ACCF0BD}"/>
              </a:ext>
            </a:extLst>
          </p:cNvPr>
          <p:cNvSpPr>
            <a:spLocks noGrp="1"/>
          </p:cNvSpPr>
          <p:nvPr>
            <p:ph sz="quarter" idx="18"/>
          </p:nvPr>
        </p:nvSpPr>
        <p:spPr>
          <a:xfrm>
            <a:off x="3077415" y="5882922"/>
            <a:ext cx="6037411" cy="841321"/>
          </a:xfrm>
        </p:spPr>
        <p:txBody>
          <a:bodyPr vert="horz" lIns="91440" tIns="45720" rIns="91440" bIns="45720" rtlCol="0" anchor="t">
            <a:normAutofit/>
          </a:bodyPr>
          <a:lstStyle/>
          <a:p>
            <a:pPr marL="0" lvl="0" indent="0" algn="ctr" defTabSz="609570">
              <a:lnSpc>
                <a:spcPts val="5147"/>
              </a:lnSpc>
              <a:spcBef>
                <a:spcPts val="0"/>
              </a:spcBef>
              <a:spcAft>
                <a:spcPts val="2400"/>
              </a:spcAft>
              <a:buNone/>
            </a:pPr>
            <a:r>
              <a:rPr lang="en-US" sz="2800" dirty="0">
                <a:solidFill>
                  <a:srgbClr val="007A96"/>
                </a:solidFill>
                <a:latin typeface="Arial"/>
                <a:cs typeface="Arial"/>
                <a:hlinkClick r:id="rId9">
                  <a:extLst>
                    <a:ext uri="{A12FA001-AC4F-418D-AE19-62706E023703}">
                      <ahyp:hlinkClr xmlns:ahyp="http://schemas.microsoft.com/office/drawing/2018/hyperlinkcolor" val="tx"/>
                    </a:ext>
                  </a:extLst>
                </a:hlinkClick>
              </a:rPr>
              <a:t>HealthEquity.com/QME</a:t>
            </a:r>
            <a:endParaRPr lang="en-US" sz="2800" dirty="0">
              <a:solidFill>
                <a:srgbClr val="007A96"/>
              </a:solidFill>
              <a:latin typeface="Arial"/>
              <a:cs typeface="Arial"/>
            </a:endParaRPr>
          </a:p>
        </p:txBody>
      </p:sp>
    </p:spTree>
    <p:extLst>
      <p:ext uri="{BB962C8B-B14F-4D97-AF65-F5344CB8AC3E}">
        <p14:creationId xmlns:p14="http://schemas.microsoft.com/office/powerpoint/2010/main" val="155773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6B1CCDBB-8637-AC45-8DD3-BEB32C8F4AEC}"/>
              </a:ext>
            </a:extLst>
          </p:cNvPr>
          <p:cNvSpPr>
            <a:spLocks noGrp="1"/>
          </p:cNvSpPr>
          <p:nvPr>
            <p:ph type="title"/>
          </p:nvPr>
        </p:nvSpPr>
        <p:spPr>
          <a:xfrm>
            <a:off x="548640" y="274320"/>
            <a:ext cx="6516433" cy="882229"/>
          </a:xfrm>
        </p:spPr>
        <p:txBody>
          <a:bodyPr/>
          <a:lstStyle/>
          <a:p>
            <a:pPr>
              <a:lnSpc>
                <a:spcPts val="6080"/>
              </a:lnSpc>
            </a:pPr>
            <a:r>
              <a:rPr lang="en-US" sz="3800" dirty="0">
                <a:noFill/>
              </a:rPr>
              <a:t>Meet Melissa and Spencer</a:t>
            </a:r>
          </a:p>
        </p:txBody>
      </p:sp>
      <p:sp>
        <p:nvSpPr>
          <p:cNvPr id="2" name="Content Placeholder 1">
            <a:extLst>
              <a:ext uri="{FF2B5EF4-FFF2-40B4-BE49-F238E27FC236}">
                <a16:creationId xmlns:a16="http://schemas.microsoft.com/office/drawing/2014/main" id="{C34F66C4-2981-497A-A8A8-98086AAECCEA}"/>
              </a:ext>
            </a:extLst>
          </p:cNvPr>
          <p:cNvSpPr>
            <a:spLocks noGrp="1"/>
          </p:cNvSpPr>
          <p:nvPr>
            <p:ph sz="half" idx="1"/>
          </p:nvPr>
        </p:nvSpPr>
        <p:spPr>
          <a:xfrm>
            <a:off x="546519" y="1101634"/>
            <a:ext cx="6197181" cy="2195832"/>
          </a:xfrm>
        </p:spPr>
        <p:txBody>
          <a:bodyPr>
            <a:normAutofit/>
          </a:bodyPr>
          <a:lstStyle/>
          <a:p>
            <a:pPr marL="0" lvl="0" indent="0" defTabSz="914400">
              <a:lnSpc>
                <a:spcPct val="130000"/>
              </a:lnSpc>
              <a:spcBef>
                <a:spcPts val="0"/>
              </a:spcBef>
              <a:spcAft>
                <a:spcPts val="1200"/>
              </a:spcAft>
              <a:buNone/>
            </a:pPr>
            <a:r>
              <a:rPr lang="en-US" sz="2200" dirty="0">
                <a:noFill/>
              </a:rPr>
              <a:t>LPFSA Plan | Contribution Limit $2,750</a:t>
            </a:r>
          </a:p>
          <a:p>
            <a:pPr marL="0" lvl="0" indent="0" defTabSz="914400">
              <a:lnSpc>
                <a:spcPct val="120000"/>
              </a:lnSpc>
              <a:spcBef>
                <a:spcPts val="0"/>
              </a:spcBef>
              <a:spcAft>
                <a:spcPts val="1200"/>
              </a:spcAft>
              <a:buNone/>
            </a:pPr>
            <a:r>
              <a:rPr lang="en-US" sz="2200" dirty="0">
                <a:noFill/>
              </a:rPr>
              <a:t>They use their LPFSA to pay for budgeted dental and vision needs, so they can use </a:t>
            </a:r>
            <a:br>
              <a:rPr lang="en-US" sz="2200" dirty="0">
                <a:noFill/>
              </a:rPr>
            </a:br>
            <a:r>
              <a:rPr lang="en-US" sz="2200" dirty="0">
                <a:noFill/>
              </a:rPr>
              <a:t>their HSA for long-term savings.</a:t>
            </a:r>
          </a:p>
        </p:txBody>
      </p:sp>
      <p:sp>
        <p:nvSpPr>
          <p:cNvPr id="3" name="Content Placeholder 2">
            <a:extLst>
              <a:ext uri="{FF2B5EF4-FFF2-40B4-BE49-F238E27FC236}">
                <a16:creationId xmlns:a16="http://schemas.microsoft.com/office/drawing/2014/main" id="{E2B83363-3433-4E69-BCD1-494C929923C5}"/>
              </a:ext>
            </a:extLst>
          </p:cNvPr>
          <p:cNvSpPr>
            <a:spLocks noGrp="1"/>
          </p:cNvSpPr>
          <p:nvPr>
            <p:ph sz="half" idx="2"/>
          </p:nvPr>
        </p:nvSpPr>
        <p:spPr>
          <a:xfrm>
            <a:off x="713024" y="3526968"/>
            <a:ext cx="1452702" cy="1131644"/>
          </a:xfrm>
        </p:spPr>
        <p:txBody>
          <a:bodyPr/>
          <a:lstStyle/>
          <a:p>
            <a:pPr marL="0" lvl="0" indent="0" defTabSz="914400">
              <a:lnSpc>
                <a:spcPct val="130000"/>
              </a:lnSpc>
              <a:spcBef>
                <a:spcPts val="0"/>
              </a:spcBef>
              <a:spcAft>
                <a:spcPts val="1800"/>
              </a:spcAft>
              <a:buNone/>
            </a:pPr>
            <a:r>
              <a:rPr lang="en-US" sz="2000" dirty="0">
                <a:solidFill>
                  <a:srgbClr val="626362"/>
                </a:solidFill>
              </a:rPr>
              <a:t>They contribute</a:t>
            </a:r>
          </a:p>
        </p:txBody>
      </p:sp>
      <p:sp>
        <p:nvSpPr>
          <p:cNvPr id="4" name="Content Placeholder 3">
            <a:extLst>
              <a:ext uri="{FF2B5EF4-FFF2-40B4-BE49-F238E27FC236}">
                <a16:creationId xmlns:a16="http://schemas.microsoft.com/office/drawing/2014/main" id="{EC120E58-E4B6-4F07-A820-14B8AE1F6490}"/>
              </a:ext>
            </a:extLst>
          </p:cNvPr>
          <p:cNvSpPr>
            <a:spLocks noGrp="1"/>
          </p:cNvSpPr>
          <p:nvPr>
            <p:ph sz="quarter" idx="11"/>
          </p:nvPr>
        </p:nvSpPr>
        <p:spPr>
          <a:xfrm>
            <a:off x="710726" y="4422076"/>
            <a:ext cx="1818286" cy="731520"/>
          </a:xfrm>
        </p:spPr>
        <p:txBody>
          <a:bodyPr anchor="t"/>
          <a:lstStyle/>
          <a:p>
            <a:pPr lvl="0" defTabSz="914400">
              <a:lnSpc>
                <a:spcPts val="3813"/>
              </a:lnSpc>
              <a:spcAft>
                <a:spcPts val="4000"/>
              </a:spcAft>
            </a:pPr>
            <a:r>
              <a:rPr lang="en-US" sz="3200" dirty="0">
                <a:solidFill>
                  <a:srgbClr val="007A96"/>
                </a:solidFill>
                <a:latin typeface="Arial" panose="020B0604020202020204" pitchFamily="34" charset="0"/>
                <a:cs typeface="Arial" panose="020B0604020202020204" pitchFamily="34" charset="0"/>
              </a:rPr>
              <a:t>$2,700</a:t>
            </a:r>
          </a:p>
        </p:txBody>
      </p:sp>
      <p:sp>
        <p:nvSpPr>
          <p:cNvPr id="5" name="Content Placeholder 4">
            <a:extLst>
              <a:ext uri="{FF2B5EF4-FFF2-40B4-BE49-F238E27FC236}">
                <a16:creationId xmlns:a16="http://schemas.microsoft.com/office/drawing/2014/main" id="{9ED619E9-9333-4C65-BDDB-A6756A6506B1}"/>
              </a:ext>
            </a:extLst>
          </p:cNvPr>
          <p:cNvSpPr>
            <a:spLocks noGrp="1"/>
          </p:cNvSpPr>
          <p:nvPr>
            <p:ph sz="quarter" idx="13"/>
          </p:nvPr>
        </p:nvSpPr>
        <p:spPr>
          <a:xfrm>
            <a:off x="3214835" y="3527476"/>
            <a:ext cx="2190750" cy="943207"/>
          </a:xfrm>
        </p:spPr>
        <p:txBody>
          <a:bodyPr>
            <a:normAutofit/>
          </a:bodyPr>
          <a:lstStyle/>
          <a:p>
            <a:pPr marL="0" lvl="0" indent="0" defTabSz="914400">
              <a:lnSpc>
                <a:spcPct val="130000"/>
              </a:lnSpc>
              <a:spcBef>
                <a:spcPts val="0"/>
              </a:spcBef>
              <a:spcAft>
                <a:spcPts val="1800"/>
              </a:spcAft>
              <a:buNone/>
            </a:pPr>
            <a:r>
              <a:rPr lang="en-US" sz="2000" dirty="0">
                <a:noFill/>
              </a:rPr>
              <a:t>Their annual tax savings</a:t>
            </a:r>
            <a:r>
              <a:rPr lang="en-US" sz="2000" baseline="30000" dirty="0">
                <a:noFill/>
              </a:rPr>
              <a:t>1 </a:t>
            </a:r>
            <a:r>
              <a:rPr lang="en-US" sz="2000" dirty="0">
                <a:noFill/>
              </a:rPr>
              <a:t>are</a:t>
            </a:r>
          </a:p>
        </p:txBody>
      </p:sp>
      <p:sp>
        <p:nvSpPr>
          <p:cNvPr id="6" name="Content Placeholder 5">
            <a:extLst>
              <a:ext uri="{FF2B5EF4-FFF2-40B4-BE49-F238E27FC236}">
                <a16:creationId xmlns:a16="http://schemas.microsoft.com/office/drawing/2014/main" id="{8CF428C0-B564-4EE4-98C3-7ED8C399B0B2}"/>
              </a:ext>
            </a:extLst>
          </p:cNvPr>
          <p:cNvSpPr>
            <a:spLocks noGrp="1"/>
          </p:cNvSpPr>
          <p:nvPr>
            <p:ph sz="quarter" idx="14"/>
          </p:nvPr>
        </p:nvSpPr>
        <p:spPr>
          <a:xfrm>
            <a:off x="3221185" y="4430075"/>
            <a:ext cx="1297959" cy="838200"/>
          </a:xfrm>
        </p:spPr>
        <p:txBody>
          <a:bodyPr>
            <a:normAutofit/>
          </a:bodyPr>
          <a:lstStyle/>
          <a:p>
            <a:pPr marL="0" lvl="0" indent="0" defTabSz="914400">
              <a:lnSpc>
                <a:spcPts val="3813"/>
              </a:lnSpc>
              <a:spcBef>
                <a:spcPts val="0"/>
              </a:spcBef>
              <a:spcAft>
                <a:spcPts val="4000"/>
              </a:spcAft>
              <a:buNone/>
            </a:pPr>
            <a:r>
              <a:rPr lang="en-US" sz="3200" dirty="0">
                <a:noFill/>
                <a:latin typeface="Arial" panose="020B0604020202020204" pitchFamily="34" charset="0"/>
                <a:cs typeface="Arial" panose="020B0604020202020204" pitchFamily="34" charset="0"/>
              </a:rPr>
              <a:t>$810</a:t>
            </a:r>
          </a:p>
        </p:txBody>
      </p:sp>
      <p:sp>
        <p:nvSpPr>
          <p:cNvPr id="7" name="Content Placeholder 6">
            <a:extLst>
              <a:ext uri="{FF2B5EF4-FFF2-40B4-BE49-F238E27FC236}">
                <a16:creationId xmlns:a16="http://schemas.microsoft.com/office/drawing/2014/main" id="{A817552D-AB8E-4782-B128-ECC71F97BE4B}"/>
              </a:ext>
            </a:extLst>
          </p:cNvPr>
          <p:cNvSpPr>
            <a:spLocks noGrp="1"/>
          </p:cNvSpPr>
          <p:nvPr>
            <p:ph sz="quarter" idx="15"/>
          </p:nvPr>
        </p:nvSpPr>
        <p:spPr>
          <a:xfrm>
            <a:off x="579860" y="6146840"/>
            <a:ext cx="4517920" cy="436840"/>
          </a:xfrm>
        </p:spPr>
        <p:txBody>
          <a:bodyPr/>
          <a:lstStyle/>
          <a:p>
            <a:pPr marL="0" lvl="0" indent="0" defTabSz="914400">
              <a:spcBef>
                <a:spcPts val="0"/>
              </a:spcBef>
              <a:spcAft>
                <a:spcPts val="133"/>
              </a:spcAft>
              <a:buNone/>
              <a:defRPr/>
            </a:pPr>
            <a:r>
              <a:rPr lang="en-US" sz="800" dirty="0">
                <a:noFill/>
              </a:rPr>
              <a:t>1 Estimated savings are based on an assumed combined federal and state income tax bracket of 30%. Actual savings will depend on your taxable income and tax status.</a:t>
            </a:r>
          </a:p>
        </p:txBody>
      </p:sp>
      <p:pic>
        <p:nvPicPr>
          <p:cNvPr id="17" name="Picture 2" descr="A man and a woman with backpacks looking at each other and smiling at a picturesque place.">
            <a:extLst>
              <a:ext uri="{FF2B5EF4-FFF2-40B4-BE49-F238E27FC236}">
                <a16:creationId xmlns:a16="http://schemas.microsoft.com/office/drawing/2014/main" id="{04E0BCE1-4468-46B6-9B63-23DF8C8DCD10}"/>
              </a:ext>
              <a:ext uri="{C183D7F6-B498-43B3-948B-1728B52AA6E4}">
                <adec:decorative xmlns:adec="http://schemas.microsoft.com/office/drawing/2017/decorative"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1326" t="9789" r="34085" b="12863"/>
          <a:stretch/>
        </p:blipFill>
        <p:spPr bwMode="auto">
          <a:xfrm flipH="1">
            <a:off x="3587427" y="0"/>
            <a:ext cx="8604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28155356-937B-574C-9893-06F32075FA56}"/>
              </a:ext>
              <a:ext uri="{C183D7F6-B498-43B3-948B-1728B52AA6E4}">
                <adec:decorative xmlns:adec="http://schemas.microsoft.com/office/drawing/2017/decorative" val="1"/>
              </a:ext>
            </a:extLst>
          </p:cNvPr>
          <p:cNvSpPr/>
          <p:nvPr/>
        </p:nvSpPr>
        <p:spPr>
          <a:xfrm>
            <a:off x="3587427"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33" name="Rectangle 32">
            <a:extLst>
              <a:ext uri="{FF2B5EF4-FFF2-40B4-BE49-F238E27FC236}">
                <a16:creationId xmlns:a16="http://schemas.microsoft.com/office/drawing/2014/main" id="{58A2C6A5-A6A9-1141-8092-A9FFAFE07A0A}"/>
              </a:ext>
              <a:ext uri="{C183D7F6-B498-43B3-948B-1728B52AA6E4}">
                <adec:decorative xmlns:adec="http://schemas.microsoft.com/office/drawing/2017/decorative" val="1"/>
              </a:ext>
            </a:extLst>
          </p:cNvPr>
          <p:cNvSpPr/>
          <p:nvPr/>
        </p:nvSpPr>
        <p:spPr>
          <a:xfrm flipV="1">
            <a:off x="4182850"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3" name="Group 42">
            <a:extLst>
              <a:ext uri="{FF2B5EF4-FFF2-40B4-BE49-F238E27FC236}">
                <a16:creationId xmlns:a16="http://schemas.microsoft.com/office/drawing/2014/main" id="{722F1B64-48AD-4BD1-96C3-FC7DD6FF869B}"/>
              </a:ext>
              <a:ext uri="{C183D7F6-B498-43B3-948B-1728B52AA6E4}">
                <adec:decorative xmlns:adec="http://schemas.microsoft.com/office/drawing/2017/decorative" val="1"/>
              </a:ext>
            </a:extLst>
          </p:cNvPr>
          <p:cNvGrpSpPr/>
          <p:nvPr/>
        </p:nvGrpSpPr>
        <p:grpSpPr>
          <a:xfrm>
            <a:off x="546354" y="429579"/>
            <a:ext cx="6573112" cy="6057572"/>
            <a:chOff x="546354" y="429579"/>
            <a:chExt cx="6573112" cy="6057572"/>
          </a:xfrm>
        </p:grpSpPr>
        <p:sp>
          <p:nvSpPr>
            <p:cNvPr id="12" name="TextBox 11">
              <a:extLst>
                <a:ext uri="{FF2B5EF4-FFF2-40B4-BE49-F238E27FC236}">
                  <a16:creationId xmlns:a16="http://schemas.microsoft.com/office/drawing/2014/main" id="{B26D78E4-2796-4372-8C06-3DC601E30492}"/>
                </a:ext>
                <a:ext uri="{C183D7F6-B498-43B3-948B-1728B52AA6E4}">
                  <adec:decorative xmlns:adec="http://schemas.microsoft.com/office/drawing/2017/decorative" val="1"/>
                </a:ext>
              </a:extLst>
            </p:cNvPr>
            <p:cNvSpPr txBox="1"/>
            <p:nvPr/>
          </p:nvSpPr>
          <p:spPr>
            <a:xfrm>
              <a:off x="549693" y="429579"/>
              <a:ext cx="6569773"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a:ea typeface="+mj-ea"/>
                  <a:cs typeface="+mj-cs"/>
                </a:rPr>
                <a:t>Meet Melissa and Spencer</a:t>
              </a:r>
              <a:endParaRPr lang="en-US" dirty="0" err="1">
                <a:solidFill>
                  <a:srgbClr val="7F7F7F"/>
                </a:solidFill>
              </a:endParaRPr>
            </a:p>
          </p:txBody>
        </p:sp>
        <p:sp>
          <p:nvSpPr>
            <p:cNvPr id="13" name="TextBox 12">
              <a:extLst>
                <a:ext uri="{FF2B5EF4-FFF2-40B4-BE49-F238E27FC236}">
                  <a16:creationId xmlns:a16="http://schemas.microsoft.com/office/drawing/2014/main" id="{359BFC0E-9273-449A-95FF-F2DDB7B6F75C}"/>
                </a:ext>
                <a:ext uri="{C183D7F6-B498-43B3-948B-1728B52AA6E4}">
                  <adec:decorative xmlns:adec="http://schemas.microsoft.com/office/drawing/2017/decorative" val="1"/>
                </a:ext>
              </a:extLst>
            </p:cNvPr>
            <p:cNvSpPr txBox="1"/>
            <p:nvPr/>
          </p:nvSpPr>
          <p:spPr>
            <a:xfrm>
              <a:off x="546354" y="1113376"/>
              <a:ext cx="5554409" cy="186775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30000"/>
                </a:lnSpc>
                <a:spcBef>
                  <a:spcPts val="0"/>
                </a:spcBef>
                <a:spcAft>
                  <a:spcPts val="1200"/>
                </a:spcAft>
                <a:buClrTx/>
                <a:buSzTx/>
                <a:buFont typeface="Wingdings" pitchFamily="2" charset="2"/>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LPFSA Plan</a:t>
              </a:r>
              <a:r>
                <a:rPr kumimoji="0" lang="en-US" sz="2200" b="0" i="0" u="none" strike="noStrike" kern="1200" cap="none" spc="5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a:t>
              </a:r>
              <a:r>
                <a:rPr kumimoji="0" lang="en-US" sz="2200" b="0" i="0" u="none" strike="noStrike" kern="1200" cap="none" spc="6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Contribution Limit $3,0</a:t>
              </a:r>
              <a:r>
                <a:rPr lang="en-US" sz="2200" dirty="0">
                  <a:solidFill>
                    <a:srgbClr val="626362"/>
                  </a:solidFill>
                  <a:latin typeface="Arial"/>
                </a:rPr>
                <a:t>50</a:t>
              </a:r>
              <a:endParaRPr kumimoji="0" lang="en-US" sz="2200" b="0" i="0" u="none" strike="noStrike" kern="1200" cap="none" spc="0" normalizeH="0" baseline="0" noProof="0" dirty="0">
                <a:ln>
                  <a:noFill/>
                </a:ln>
                <a:solidFill>
                  <a:srgbClr val="626362"/>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 typeface="Wingdings" pitchFamily="2" charset="2"/>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They use their LPFSA to pay for budgeted dental and vision needs, so they can use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their HSA for long-term savings.</a:t>
              </a:r>
            </a:p>
          </p:txBody>
        </p:sp>
        <p:sp>
          <p:nvSpPr>
            <p:cNvPr id="40" name="TextBox 39">
              <a:extLst>
                <a:ext uri="{FF2B5EF4-FFF2-40B4-BE49-F238E27FC236}">
                  <a16:creationId xmlns:a16="http://schemas.microsoft.com/office/drawing/2014/main" id="{6BE66E78-14B4-44FA-BF0A-C6464567D722}"/>
                </a:ext>
                <a:ext uri="{C183D7F6-B498-43B3-948B-1728B52AA6E4}">
                  <adec:decorative xmlns:adec="http://schemas.microsoft.com/office/drawing/2017/decorative" val="1"/>
                </a:ext>
              </a:extLst>
            </p:cNvPr>
            <p:cNvSpPr txBox="1"/>
            <p:nvPr/>
          </p:nvSpPr>
          <p:spPr>
            <a:xfrm>
              <a:off x="3224909" y="3526968"/>
              <a:ext cx="2190748" cy="8509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800"/>
                </a:spcAft>
                <a:buClrTx/>
                <a:buSzTx/>
                <a:buFont typeface="Wingdings" pitchFamily="2" charset="2"/>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Their annual tax savings</a:t>
              </a:r>
              <a:r>
                <a:rPr kumimoji="0" lang="en-US" sz="2000" b="0" i="0" u="none" strike="noStrike" kern="1200" cap="none" spc="0" normalizeH="0" baseline="30000" noProof="0" dirty="0">
                  <a:ln>
                    <a:noFill/>
                  </a:ln>
                  <a:solidFill>
                    <a:srgbClr val="626362"/>
                  </a:solidFill>
                  <a:effectLst/>
                  <a:uLnTx/>
                  <a:uFillTx/>
                  <a:latin typeface="Arial"/>
                  <a:ea typeface="+mn-ea"/>
                  <a:cs typeface="+mn-cs"/>
                </a:rPr>
                <a:t>1 </a:t>
              </a:r>
              <a:r>
                <a:rPr kumimoji="0" lang="en-US" sz="2000" b="0" i="0" u="none" strike="noStrike" kern="1200" cap="none" spc="0" normalizeH="0" baseline="0" noProof="0" dirty="0">
                  <a:ln>
                    <a:noFill/>
                  </a:ln>
                  <a:solidFill>
                    <a:srgbClr val="626362"/>
                  </a:solidFill>
                  <a:effectLst/>
                  <a:uLnTx/>
                  <a:uFillTx/>
                  <a:latin typeface="Arial"/>
                  <a:ea typeface="+mn-ea"/>
                  <a:cs typeface="+mn-cs"/>
                </a:rPr>
                <a:t>are</a:t>
              </a:r>
            </a:p>
          </p:txBody>
        </p:sp>
        <p:sp>
          <p:nvSpPr>
            <p:cNvPr id="41" name="TextBox 40">
              <a:extLst>
                <a:ext uri="{FF2B5EF4-FFF2-40B4-BE49-F238E27FC236}">
                  <a16:creationId xmlns:a16="http://schemas.microsoft.com/office/drawing/2014/main" id="{277F7860-C1EE-46CA-B4A4-D99B3918268C}"/>
                </a:ext>
                <a:ext uri="{C183D7F6-B498-43B3-948B-1728B52AA6E4}">
                  <adec:decorative xmlns:adec="http://schemas.microsoft.com/office/drawing/2017/decorative" val="1"/>
                </a:ext>
              </a:extLst>
            </p:cNvPr>
            <p:cNvSpPr txBox="1"/>
            <p:nvPr/>
          </p:nvSpPr>
          <p:spPr>
            <a:xfrm>
              <a:off x="3222267" y="4426506"/>
              <a:ext cx="1886857" cy="5796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3813"/>
                </a:lnSpc>
                <a:spcBef>
                  <a:spcPts val="0"/>
                </a:spcBef>
                <a:spcAft>
                  <a:spcPts val="4000"/>
                </a:spcAft>
                <a:buClrTx/>
                <a:buSzTx/>
                <a:buFont typeface="Wingdings" pitchFamily="2" charset="2"/>
                <a:buNone/>
                <a:tabLst/>
                <a:defRPr/>
              </a:pPr>
              <a:r>
                <a:rPr kumimoji="0" lang="en-US" sz="3200" b="0" i="0" u="none" strike="noStrike" kern="1200" cap="none" spc="0" normalizeH="0" baseline="0" noProof="0" dirty="0">
                  <a:ln>
                    <a:noFill/>
                  </a:ln>
                  <a:solidFill>
                    <a:srgbClr val="007A96"/>
                  </a:solidFill>
                  <a:effectLst/>
                  <a:uLnTx/>
                  <a:uFillTx/>
                  <a:latin typeface="Arial"/>
                  <a:cs typeface="Arial"/>
                </a:rPr>
                <a:t>$</a:t>
              </a:r>
              <a:r>
                <a:rPr lang="en-US" sz="3200" dirty="0">
                  <a:solidFill>
                    <a:srgbClr val="007A96"/>
                  </a:solidFill>
                  <a:latin typeface="Arial"/>
                  <a:cs typeface="Arial"/>
                </a:rPr>
                <a:t>540</a:t>
              </a:r>
              <a:endPar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B2A4521F-B654-4A19-BD75-3A6F31672EC1}"/>
                </a:ext>
                <a:ext uri="{C183D7F6-B498-43B3-948B-1728B52AA6E4}">
                  <adec:decorative xmlns:adec="http://schemas.microsoft.com/office/drawing/2017/decorative" val="1"/>
                </a:ext>
              </a:extLst>
            </p:cNvPr>
            <p:cNvSpPr txBox="1"/>
            <p:nvPr/>
          </p:nvSpPr>
          <p:spPr>
            <a:xfrm>
              <a:off x="579943" y="6148597"/>
              <a:ext cx="4517920"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 typeface="Wingdings" pitchFamily="2" charset="2"/>
                <a:buNone/>
                <a:tabLst/>
                <a:defRPr/>
              </a:pPr>
              <a:r>
                <a:rPr lang="en-US" sz="800" baseline="30000" dirty="0">
                  <a:solidFill>
                    <a:srgbClr val="626362"/>
                  </a:solidFill>
                  <a:latin typeface="Arial"/>
                </a:rPr>
                <a:t>1</a:t>
              </a:r>
              <a:r>
                <a:rPr lang="en-US" sz="800" dirty="0">
                  <a:solidFill>
                    <a:srgbClr val="626362"/>
                  </a:solidFill>
                  <a:latin typeface="Arial"/>
                </a:rPr>
                <a:t>Estimated</a:t>
              </a:r>
              <a:r>
                <a:rPr kumimoji="0" lang="en-US" sz="800" b="0" i="0" u="none" strike="noStrike" kern="1200" cap="none" spc="0" normalizeH="0" baseline="0" noProof="0" dirty="0">
                  <a:ln>
                    <a:noFill/>
                  </a:ln>
                  <a:solidFill>
                    <a:srgbClr val="626362"/>
                  </a:solidFill>
                  <a:effectLst/>
                  <a:uLnTx/>
                  <a:uFillTx/>
                  <a:latin typeface="Arial"/>
                  <a:ea typeface="+mn-ea"/>
                  <a:cs typeface="+mn-cs"/>
                </a:rPr>
                <a:t> savings are based on an assumed combined federal and state income tax bracket of </a:t>
              </a:r>
              <a:r>
                <a:rPr lang="en-US" sz="800" dirty="0">
                  <a:solidFill>
                    <a:srgbClr val="626362"/>
                  </a:solidFill>
                  <a:latin typeface="Arial"/>
                </a:rPr>
                <a:t>20</a:t>
              </a:r>
              <a:r>
                <a:rPr kumimoji="0" lang="en-US" sz="8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a:t>
              </a:r>
            </a:p>
          </p:txBody>
        </p:sp>
      </p:grpSp>
      <p:cxnSp>
        <p:nvCxnSpPr>
          <p:cNvPr id="19" name="Straight Connector 18">
            <a:extLst>
              <a:ext uri="{FF2B5EF4-FFF2-40B4-BE49-F238E27FC236}">
                <a16:creationId xmlns:a16="http://schemas.microsoft.com/office/drawing/2014/main" id="{C9D74CCF-B479-4C67-87A8-009FA22E1566}"/>
              </a:ext>
              <a:ext uri="{C183D7F6-B498-43B3-948B-1728B52AA6E4}">
                <adec:decorative xmlns:adec="http://schemas.microsoft.com/office/drawing/2017/decorative" val="1"/>
              </a:ext>
            </a:extLst>
          </p:cNvPr>
          <p:cNvCxnSpPr>
            <a:cxnSpLocks/>
          </p:cNvCxnSpPr>
          <p:nvPr/>
        </p:nvCxnSpPr>
        <p:spPr>
          <a:xfrm>
            <a:off x="2679482" y="3565298"/>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87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655898" cy="882229"/>
          </a:xfrm>
        </p:spPr>
        <p:txBody>
          <a:bodyPr/>
          <a:lstStyle/>
          <a:p>
            <a:pPr>
              <a:lnSpc>
                <a:spcPts val="6080"/>
              </a:lnSpc>
            </a:pPr>
            <a:r>
              <a:rPr lang="en-US" sz="3800" dirty="0">
                <a:noFill/>
              </a:rPr>
              <a:t>Their LPFSA savings</a:t>
            </a:r>
            <a:endParaRPr lang="en-US" sz="3800" baseline="30000" dirty="0">
              <a:noFill/>
            </a:endParaRPr>
          </a:p>
        </p:txBody>
      </p:sp>
      <p:sp>
        <p:nvSpPr>
          <p:cNvPr id="2" name="Content Placeholder 1">
            <a:extLst>
              <a:ext uri="{FF2B5EF4-FFF2-40B4-BE49-F238E27FC236}">
                <a16:creationId xmlns:a16="http://schemas.microsoft.com/office/drawing/2014/main" id="{5C9DCD6D-2361-4757-BDD7-DABA47623629}"/>
              </a:ext>
            </a:extLst>
          </p:cNvPr>
          <p:cNvSpPr>
            <a:spLocks noGrp="1"/>
          </p:cNvSpPr>
          <p:nvPr>
            <p:ph sz="quarter" idx="10"/>
          </p:nvPr>
        </p:nvSpPr>
        <p:spPr>
          <a:xfrm>
            <a:off x="548933" y="1102584"/>
            <a:ext cx="6037604" cy="1912425"/>
          </a:xfrm>
        </p:spPr>
        <p:txBody>
          <a:bodyPr>
            <a:normAutofit/>
          </a:bodyPr>
          <a:lstStyle/>
          <a:p>
            <a:pPr marL="0" lvl="0" indent="0" defTabSz="914400">
              <a:lnSpc>
                <a:spcPct val="130000"/>
              </a:lnSpc>
              <a:spcBef>
                <a:spcPts val="0"/>
              </a:spcBef>
              <a:spcAft>
                <a:spcPts val="1200"/>
              </a:spcAft>
              <a:buNone/>
            </a:pPr>
            <a:r>
              <a:rPr lang="en-US" sz="2200" dirty="0">
                <a:noFill/>
              </a:rPr>
              <a:t>Because they used their LPFSA to pay for Melissa’s eye surgery and Spencer’s dental work, they were able to rollover all of their HSA contributions for the year for long-term savings.</a:t>
            </a:r>
          </a:p>
        </p:txBody>
      </p:sp>
      <p:sp>
        <p:nvSpPr>
          <p:cNvPr id="5" name="Content Placeholder 4">
            <a:extLst>
              <a:ext uri="{FF2B5EF4-FFF2-40B4-BE49-F238E27FC236}">
                <a16:creationId xmlns:a16="http://schemas.microsoft.com/office/drawing/2014/main" id="{760BD24A-A69C-4FD9-ADD3-9FC6E02F55A6}"/>
              </a:ext>
            </a:extLst>
          </p:cNvPr>
          <p:cNvSpPr>
            <a:spLocks noGrp="1"/>
          </p:cNvSpPr>
          <p:nvPr>
            <p:ph sz="quarter" idx="11"/>
          </p:nvPr>
        </p:nvSpPr>
        <p:spPr>
          <a:xfrm>
            <a:off x="588523" y="3137649"/>
            <a:ext cx="2704512" cy="425974"/>
          </a:xfrm>
        </p:spPr>
        <p:txBody>
          <a:bodyPr anchor="t"/>
          <a:lstStyle/>
          <a:p>
            <a:pPr lvl="0">
              <a:lnSpc>
                <a:spcPct val="100000"/>
              </a:lnSpc>
              <a:spcAft>
                <a:spcPts val="0"/>
              </a:spcAft>
            </a:pPr>
            <a:r>
              <a:rPr lang="en-US" sz="1700" dirty="0">
                <a:solidFill>
                  <a:srgbClr val="626362"/>
                </a:solidFill>
              </a:rPr>
              <a:t>Without an LPFSA</a:t>
            </a:r>
          </a:p>
        </p:txBody>
      </p:sp>
      <p:sp>
        <p:nvSpPr>
          <p:cNvPr id="6" name="Content Placeholder 5">
            <a:extLst>
              <a:ext uri="{FF2B5EF4-FFF2-40B4-BE49-F238E27FC236}">
                <a16:creationId xmlns:a16="http://schemas.microsoft.com/office/drawing/2014/main" id="{4465300E-EAFF-44DF-BBAE-3FE206D658A2}"/>
              </a:ext>
            </a:extLst>
          </p:cNvPr>
          <p:cNvSpPr>
            <a:spLocks noGrp="1"/>
          </p:cNvSpPr>
          <p:nvPr>
            <p:ph sz="quarter" idx="12"/>
          </p:nvPr>
        </p:nvSpPr>
        <p:spPr>
          <a:xfrm>
            <a:off x="588523" y="3633886"/>
            <a:ext cx="2647950" cy="469243"/>
          </a:xfrm>
        </p:spPr>
        <p:txBody>
          <a:bodyPr/>
          <a:lstStyle/>
          <a:p>
            <a:pPr marL="0" lvl="0" indent="0">
              <a:spcBef>
                <a:spcPts val="0"/>
              </a:spcBef>
              <a:buNone/>
            </a:pPr>
            <a:r>
              <a:rPr lang="en-US" sz="1700" dirty="0">
                <a:solidFill>
                  <a:srgbClr val="626362"/>
                </a:solidFill>
              </a:rPr>
              <a:t>+ $2,700 from paycheck</a:t>
            </a:r>
          </a:p>
        </p:txBody>
      </p:sp>
      <p:sp>
        <p:nvSpPr>
          <p:cNvPr id="7" name="Content Placeholder 6">
            <a:extLst>
              <a:ext uri="{FF2B5EF4-FFF2-40B4-BE49-F238E27FC236}">
                <a16:creationId xmlns:a16="http://schemas.microsoft.com/office/drawing/2014/main" id="{5992924B-84C9-4463-A571-1EE62F003FD0}"/>
              </a:ext>
            </a:extLst>
          </p:cNvPr>
          <p:cNvSpPr>
            <a:spLocks noGrp="1"/>
          </p:cNvSpPr>
          <p:nvPr>
            <p:ph sz="quarter" idx="13"/>
          </p:nvPr>
        </p:nvSpPr>
        <p:spPr>
          <a:xfrm>
            <a:off x="588523" y="4236216"/>
            <a:ext cx="2647950" cy="421425"/>
          </a:xfrm>
        </p:spPr>
        <p:txBody>
          <a:bodyPr vert="horz" lIns="91440" tIns="45720" rIns="91440" bIns="45720" rtlCol="0" anchor="t">
            <a:normAutofit/>
          </a:bodyPr>
          <a:lstStyle/>
          <a:p>
            <a:pPr marL="0" indent="0">
              <a:spcBef>
                <a:spcPts val="0"/>
              </a:spcBef>
              <a:buNone/>
            </a:pPr>
            <a:r>
              <a:rPr lang="en-US" sz="1700" dirty="0">
                <a:solidFill>
                  <a:srgbClr val="626362"/>
                </a:solidFill>
              </a:rPr>
              <a:t>− $540 to taxes</a:t>
            </a:r>
          </a:p>
        </p:txBody>
      </p:sp>
      <p:sp>
        <p:nvSpPr>
          <p:cNvPr id="8" name="Content Placeholder 7">
            <a:extLst>
              <a:ext uri="{FF2B5EF4-FFF2-40B4-BE49-F238E27FC236}">
                <a16:creationId xmlns:a16="http://schemas.microsoft.com/office/drawing/2014/main" id="{3926A50F-15FE-400E-B7A7-38B15139F930}"/>
              </a:ext>
            </a:extLst>
          </p:cNvPr>
          <p:cNvSpPr>
            <a:spLocks noGrp="1"/>
          </p:cNvSpPr>
          <p:nvPr>
            <p:ph sz="quarter" idx="14"/>
          </p:nvPr>
        </p:nvSpPr>
        <p:spPr>
          <a:xfrm>
            <a:off x="585840" y="4837398"/>
            <a:ext cx="3803974" cy="369332"/>
          </a:xfrm>
        </p:spPr>
        <p:txBody>
          <a:bodyPr/>
          <a:lstStyle/>
          <a:p>
            <a:pPr marL="0" lvl="0" indent="0">
              <a:spcBef>
                <a:spcPts val="0"/>
              </a:spcBef>
              <a:buNone/>
            </a:pPr>
            <a:r>
              <a:rPr lang="en-US" sz="1700" dirty="0">
                <a:solidFill>
                  <a:srgbClr val="626362"/>
                </a:solidFill>
              </a:rPr>
              <a:t>− $2,300 in qualified expenses</a:t>
            </a:r>
          </a:p>
        </p:txBody>
      </p:sp>
      <p:sp>
        <p:nvSpPr>
          <p:cNvPr id="9" name="Content Placeholder 8">
            <a:extLst>
              <a:ext uri="{FF2B5EF4-FFF2-40B4-BE49-F238E27FC236}">
                <a16:creationId xmlns:a16="http://schemas.microsoft.com/office/drawing/2014/main" id="{1C34C0C4-34E1-4A5B-8BA9-E78A72AC4F22}"/>
              </a:ext>
            </a:extLst>
          </p:cNvPr>
          <p:cNvSpPr>
            <a:spLocks noGrp="1"/>
          </p:cNvSpPr>
          <p:nvPr>
            <p:ph sz="quarter" idx="15"/>
          </p:nvPr>
        </p:nvSpPr>
        <p:spPr>
          <a:xfrm>
            <a:off x="589489" y="5331247"/>
            <a:ext cx="2647950" cy="1162050"/>
          </a:xfrm>
        </p:spPr>
        <p:txBody>
          <a:bodyPr vert="horz" lIns="91440" tIns="45720" rIns="91440" bIns="45720" rtlCol="0" anchor="t">
            <a:normAutofit/>
          </a:bodyPr>
          <a:lstStyle/>
          <a:p>
            <a:pPr marL="0" lvl="0" indent="0">
              <a:spcBef>
                <a:spcPts val="0"/>
              </a:spcBef>
              <a:buNone/>
            </a:pPr>
            <a:r>
              <a:rPr lang="en-US" sz="2400" dirty="0">
                <a:solidFill>
                  <a:srgbClr val="626362"/>
                </a:solidFill>
              </a:rPr>
              <a:t>−</a:t>
            </a:r>
            <a:r>
              <a:rPr lang="en-US" sz="2400" b="1" dirty="0">
                <a:solidFill>
                  <a:srgbClr val="626362"/>
                </a:solidFill>
              </a:rPr>
              <a:t> $140</a:t>
            </a:r>
            <a:br>
              <a:rPr lang="en-US" sz="1700" b="1" dirty="0">
                <a:solidFill>
                  <a:srgbClr val="626362"/>
                </a:solidFill>
              </a:rPr>
            </a:br>
            <a:r>
              <a:rPr lang="en-US" sz="1700" dirty="0">
                <a:solidFill>
                  <a:srgbClr val="626362"/>
                </a:solidFill>
              </a:rPr>
              <a:t>to pay out of pocket </a:t>
            </a:r>
            <a:br>
              <a:rPr lang="en-US" sz="1700" dirty="0">
                <a:solidFill>
                  <a:srgbClr val="626362"/>
                </a:solidFill>
              </a:rPr>
            </a:br>
            <a:r>
              <a:rPr lang="en-US" sz="1700" dirty="0">
                <a:solidFill>
                  <a:srgbClr val="626362"/>
                </a:solidFill>
              </a:rPr>
              <a:t>for expenses</a:t>
            </a:r>
          </a:p>
        </p:txBody>
      </p:sp>
      <p:sp>
        <p:nvSpPr>
          <p:cNvPr id="10" name="Content Placeholder 9">
            <a:extLst>
              <a:ext uri="{FF2B5EF4-FFF2-40B4-BE49-F238E27FC236}">
                <a16:creationId xmlns:a16="http://schemas.microsoft.com/office/drawing/2014/main" id="{24326361-E36D-4115-9D78-8604D1A3379F}"/>
              </a:ext>
            </a:extLst>
          </p:cNvPr>
          <p:cNvSpPr>
            <a:spLocks noGrp="1"/>
          </p:cNvSpPr>
          <p:nvPr>
            <p:ph sz="quarter" idx="16"/>
          </p:nvPr>
        </p:nvSpPr>
        <p:spPr>
          <a:xfrm>
            <a:off x="4182799" y="3112998"/>
            <a:ext cx="2647950" cy="628377"/>
          </a:xfrm>
        </p:spPr>
        <p:txBody>
          <a:bodyPr/>
          <a:lstStyle/>
          <a:p>
            <a:pPr marL="0" lvl="0" indent="0">
              <a:spcBef>
                <a:spcPts val="0"/>
              </a:spcBef>
              <a:buNone/>
              <a:defRPr/>
            </a:pPr>
            <a:r>
              <a:rPr lang="en-US" sz="1700" dirty="0">
                <a:noFill/>
              </a:rPr>
              <a:t>With an LPFSA</a:t>
            </a:r>
          </a:p>
        </p:txBody>
      </p:sp>
      <p:sp>
        <p:nvSpPr>
          <p:cNvPr id="11" name="Content Placeholder 10">
            <a:extLst>
              <a:ext uri="{FF2B5EF4-FFF2-40B4-BE49-F238E27FC236}">
                <a16:creationId xmlns:a16="http://schemas.microsoft.com/office/drawing/2014/main" id="{A4DDD048-3478-4AB9-9E5B-66A0BF2D485B}"/>
              </a:ext>
            </a:extLst>
          </p:cNvPr>
          <p:cNvSpPr>
            <a:spLocks noGrp="1"/>
          </p:cNvSpPr>
          <p:nvPr>
            <p:ph sz="quarter" idx="17"/>
          </p:nvPr>
        </p:nvSpPr>
        <p:spPr>
          <a:xfrm>
            <a:off x="4178354" y="3632800"/>
            <a:ext cx="2647950" cy="369332"/>
          </a:xfrm>
        </p:spPr>
        <p:txBody>
          <a:bodyPr/>
          <a:lstStyle/>
          <a:p>
            <a:pPr marL="0" lvl="0" indent="0">
              <a:spcBef>
                <a:spcPts val="0"/>
              </a:spcBef>
              <a:buNone/>
            </a:pPr>
            <a:r>
              <a:rPr lang="en-US" sz="1700" dirty="0">
                <a:noFill/>
              </a:rPr>
              <a:t>+ $2,700 in LPFSA</a:t>
            </a:r>
          </a:p>
        </p:txBody>
      </p:sp>
      <p:sp>
        <p:nvSpPr>
          <p:cNvPr id="12" name="Content Placeholder 11">
            <a:extLst>
              <a:ext uri="{FF2B5EF4-FFF2-40B4-BE49-F238E27FC236}">
                <a16:creationId xmlns:a16="http://schemas.microsoft.com/office/drawing/2014/main" id="{07A54533-40AC-4486-A716-00175154C683}"/>
              </a:ext>
            </a:extLst>
          </p:cNvPr>
          <p:cNvSpPr>
            <a:spLocks noGrp="1"/>
          </p:cNvSpPr>
          <p:nvPr>
            <p:ph sz="quarter" idx="18"/>
          </p:nvPr>
        </p:nvSpPr>
        <p:spPr>
          <a:xfrm>
            <a:off x="4179697" y="4236780"/>
            <a:ext cx="2647950" cy="430250"/>
          </a:xfrm>
        </p:spPr>
        <p:txBody>
          <a:bodyPr>
            <a:normAutofit fontScale="92500" lnSpcReduction="20000"/>
          </a:bodyPr>
          <a:lstStyle/>
          <a:p>
            <a:pPr marL="0" lvl="0" indent="0">
              <a:spcBef>
                <a:spcPts val="0"/>
              </a:spcBef>
              <a:buNone/>
            </a:pPr>
            <a:r>
              <a:rPr lang="en-US" sz="2667" b="0" i="0" kern="1200" dirty="0">
                <a:noFill/>
                <a:effectLst/>
                <a:latin typeface="+mn-lt"/>
                <a:ea typeface="+mn-ea"/>
                <a:cs typeface="+mn-cs"/>
              </a:rPr>
              <a:t>−</a:t>
            </a:r>
            <a:r>
              <a:rPr lang="en-US" sz="1700" dirty="0">
                <a:noFill/>
              </a:rPr>
              <a:t> $0 to taxes</a:t>
            </a:r>
          </a:p>
        </p:txBody>
      </p:sp>
      <p:sp>
        <p:nvSpPr>
          <p:cNvPr id="15" name="Content Placeholder 14">
            <a:extLst>
              <a:ext uri="{FF2B5EF4-FFF2-40B4-BE49-F238E27FC236}">
                <a16:creationId xmlns:a16="http://schemas.microsoft.com/office/drawing/2014/main" id="{D1CA666E-E264-4C3C-8746-85C04C126BC7}"/>
              </a:ext>
            </a:extLst>
          </p:cNvPr>
          <p:cNvSpPr>
            <a:spLocks noGrp="1"/>
          </p:cNvSpPr>
          <p:nvPr>
            <p:ph sz="quarter" idx="19"/>
          </p:nvPr>
        </p:nvSpPr>
        <p:spPr>
          <a:xfrm>
            <a:off x="4180192" y="4835535"/>
            <a:ext cx="3468612" cy="432391"/>
          </a:xfrm>
        </p:spPr>
        <p:txBody>
          <a:bodyPr>
            <a:normAutofit fontScale="92500" lnSpcReduction="20000"/>
          </a:bodyPr>
          <a:lstStyle/>
          <a:p>
            <a:pPr marL="0" lvl="0" indent="0">
              <a:spcBef>
                <a:spcPts val="0"/>
              </a:spcBef>
              <a:buNone/>
            </a:pPr>
            <a:r>
              <a:rPr lang="en-US" sz="2667" b="0" i="0" kern="1200" dirty="0">
                <a:noFill/>
                <a:effectLst/>
                <a:latin typeface="+mn-lt"/>
                <a:ea typeface="+mn-ea"/>
                <a:cs typeface="+mn-cs"/>
              </a:rPr>
              <a:t>−</a:t>
            </a:r>
            <a:r>
              <a:rPr lang="en-US" sz="1700" dirty="0">
                <a:noFill/>
              </a:rPr>
              <a:t> $2,300 in qualified expenses</a:t>
            </a:r>
          </a:p>
        </p:txBody>
      </p:sp>
      <p:sp>
        <p:nvSpPr>
          <p:cNvPr id="41" name="Content Placeholder 40">
            <a:extLst>
              <a:ext uri="{FF2B5EF4-FFF2-40B4-BE49-F238E27FC236}">
                <a16:creationId xmlns:a16="http://schemas.microsoft.com/office/drawing/2014/main" id="{5D4409BC-7AB0-43A2-8AF1-1A780BC70365}"/>
              </a:ext>
            </a:extLst>
          </p:cNvPr>
          <p:cNvSpPr>
            <a:spLocks noGrp="1"/>
          </p:cNvSpPr>
          <p:nvPr>
            <p:ph sz="quarter" idx="20"/>
          </p:nvPr>
        </p:nvSpPr>
        <p:spPr>
          <a:xfrm>
            <a:off x="4179317" y="5330781"/>
            <a:ext cx="3273202" cy="1095959"/>
          </a:xfrm>
        </p:spPr>
        <p:txBody>
          <a:bodyPr>
            <a:normAutofit/>
          </a:bodyPr>
          <a:lstStyle/>
          <a:p>
            <a:pPr marL="0" lvl="0" indent="0">
              <a:spcBef>
                <a:spcPts val="0"/>
              </a:spcBef>
              <a:buNone/>
            </a:pPr>
            <a:r>
              <a:rPr lang="en-US" sz="2400" b="1" dirty="0">
                <a:noFill/>
              </a:rPr>
              <a:t>$400 </a:t>
            </a:r>
            <a:br>
              <a:rPr lang="en-US" sz="2400" b="1" dirty="0">
                <a:noFill/>
              </a:rPr>
            </a:br>
            <a:r>
              <a:rPr lang="en-US" sz="1700" dirty="0">
                <a:noFill/>
              </a:rPr>
              <a:t>leftover for additional qualified medical expenses</a:t>
            </a:r>
          </a:p>
        </p:txBody>
      </p:sp>
      <p:sp>
        <p:nvSpPr>
          <p:cNvPr id="42" name="Content Placeholder 41">
            <a:extLst>
              <a:ext uri="{FF2B5EF4-FFF2-40B4-BE49-F238E27FC236}">
                <a16:creationId xmlns:a16="http://schemas.microsoft.com/office/drawing/2014/main" id="{35729324-FC35-4574-9473-6DC3C207BB3E}"/>
              </a:ext>
            </a:extLst>
          </p:cNvPr>
          <p:cNvSpPr>
            <a:spLocks noGrp="1"/>
          </p:cNvSpPr>
          <p:nvPr>
            <p:ph sz="quarter" idx="21"/>
          </p:nvPr>
        </p:nvSpPr>
        <p:spPr>
          <a:xfrm>
            <a:off x="576314" y="6406927"/>
            <a:ext cx="6510286" cy="383560"/>
          </a:xfrm>
        </p:spPr>
        <p:txBody>
          <a:bodyPr/>
          <a:lstStyle/>
          <a:p>
            <a:pPr marL="0" lvl="0" indent="0" defTabSz="914400">
              <a:spcBef>
                <a:spcPts val="0"/>
              </a:spcBef>
              <a:spcAft>
                <a:spcPts val="133"/>
              </a:spcAft>
              <a:buNone/>
              <a:defRPr/>
            </a:pPr>
            <a:r>
              <a:rPr lang="en-US" sz="800" dirty="0">
                <a:noFill/>
              </a:rPr>
              <a:t>1Estimated savings are based on an assumed combined federal and state income tax bracket of 30%. Actual savings will depend on your taxable income and tax status.</a:t>
            </a:r>
          </a:p>
        </p:txBody>
      </p:sp>
      <p:pic>
        <p:nvPicPr>
          <p:cNvPr id="21" name="Picture 20" descr="A man and a woman walking hand in hand at a beach.">
            <a:extLst>
              <a:ext uri="{FF2B5EF4-FFF2-40B4-BE49-F238E27FC236}">
                <a16:creationId xmlns:a16="http://schemas.microsoft.com/office/drawing/2014/main" id="{F082D875-FACC-444A-97B0-D87E5257F959}"/>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503" t="277" r="28636" b="1627"/>
          <a:stretch/>
        </p:blipFill>
        <p:spPr>
          <a:xfrm>
            <a:off x="5715001" y="-12032"/>
            <a:ext cx="6476999" cy="6888894"/>
          </a:xfrm>
          <a:prstGeom prst="rect">
            <a:avLst/>
          </a:prstGeom>
        </p:spPr>
      </p:pic>
      <p:sp>
        <p:nvSpPr>
          <p:cNvPr id="14" name="Rectangle 13">
            <a:extLst>
              <a:ext uri="{FF2B5EF4-FFF2-40B4-BE49-F238E27FC236}">
                <a16:creationId xmlns:a16="http://schemas.microsoft.com/office/drawing/2014/main" id="{E73E0C5B-620B-C646-938F-8D2BEE14B3C9}"/>
              </a:ext>
              <a:ext uri="{C183D7F6-B498-43B3-948B-1728B52AA6E4}">
                <adec:decorative xmlns:adec="http://schemas.microsoft.com/office/drawing/2017/decorative" val="1"/>
              </a:ext>
            </a:extLst>
          </p:cNvPr>
          <p:cNvSpPr/>
          <p:nvPr/>
        </p:nvSpPr>
        <p:spPr>
          <a:xfrm>
            <a:off x="4785823" y="12032"/>
            <a:ext cx="3468612"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5" name="Rectangle 24">
            <a:extLst>
              <a:ext uri="{FF2B5EF4-FFF2-40B4-BE49-F238E27FC236}">
                <a16:creationId xmlns:a16="http://schemas.microsoft.com/office/drawing/2014/main" id="{F37DF5AB-95F7-564E-86E9-AE9BCE61531A}"/>
              </a:ext>
              <a:ext uri="{C183D7F6-B498-43B3-948B-1728B52AA6E4}">
                <adec:decorative xmlns:adec="http://schemas.microsoft.com/office/drawing/2017/decorative" val="1"/>
              </a:ext>
            </a:extLst>
          </p:cNvPr>
          <p:cNvSpPr/>
          <p:nvPr/>
        </p:nvSpPr>
        <p:spPr>
          <a:xfrm>
            <a:off x="5395423" y="12032"/>
            <a:ext cx="3468612"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AAC6"/>
              </a:solidFill>
              <a:latin typeface="Oswald" panose="02000506000000020004" pitchFamily="2" charset="0"/>
            </a:endParaRPr>
          </a:p>
        </p:txBody>
      </p:sp>
      <p:graphicFrame>
        <p:nvGraphicFramePr>
          <p:cNvPr id="63" name="Table 62">
            <a:extLst>
              <a:ext uri="{FF2B5EF4-FFF2-40B4-BE49-F238E27FC236}">
                <a16:creationId xmlns:a16="http://schemas.microsoft.com/office/drawing/2014/main" id="{D45BB2A3-BEBA-46AC-B141-7491C737A5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8608901"/>
              </p:ext>
            </p:extLst>
          </p:nvPr>
        </p:nvGraphicFramePr>
        <p:xfrm>
          <a:off x="4179127" y="3010847"/>
          <a:ext cx="3062501" cy="2900000"/>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endParaRPr lang="en-US" dirty="0"/>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dirty="0"/>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endParaRPr lang="en-US"/>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endParaRPr lang="en-US" dirty="0"/>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grpSp>
        <p:nvGrpSpPr>
          <p:cNvPr id="60" name="Group 59">
            <a:extLst>
              <a:ext uri="{FF2B5EF4-FFF2-40B4-BE49-F238E27FC236}">
                <a16:creationId xmlns:a16="http://schemas.microsoft.com/office/drawing/2014/main" id="{5B725342-6B3C-4D36-B53A-3BE35F5B6F6F}"/>
              </a:ext>
              <a:ext uri="{C183D7F6-B498-43B3-948B-1728B52AA6E4}">
                <adec:decorative xmlns:adec="http://schemas.microsoft.com/office/drawing/2017/decorative" val="1"/>
              </a:ext>
            </a:extLst>
          </p:cNvPr>
          <p:cNvGrpSpPr/>
          <p:nvPr/>
        </p:nvGrpSpPr>
        <p:grpSpPr>
          <a:xfrm>
            <a:off x="546840" y="274487"/>
            <a:ext cx="6832239" cy="6471574"/>
            <a:chOff x="546840" y="274487"/>
            <a:chExt cx="6832239" cy="6471574"/>
          </a:xfrm>
        </p:grpSpPr>
        <p:sp>
          <p:nvSpPr>
            <p:cNvPr id="59" name="TextBox 58">
              <a:extLst>
                <a:ext uri="{FF2B5EF4-FFF2-40B4-BE49-F238E27FC236}">
                  <a16:creationId xmlns:a16="http://schemas.microsoft.com/office/drawing/2014/main" id="{15F1A4A1-3F79-4F3F-A774-9833A8854973}"/>
                </a:ext>
                <a:ext uri="{C183D7F6-B498-43B3-948B-1728B52AA6E4}">
                  <adec:decorative xmlns:adec="http://schemas.microsoft.com/office/drawing/2017/decorative" val="1"/>
                </a:ext>
              </a:extLst>
            </p:cNvPr>
            <p:cNvSpPr txBox="1"/>
            <p:nvPr/>
          </p:nvSpPr>
          <p:spPr>
            <a:xfrm>
              <a:off x="546840" y="274487"/>
              <a:ext cx="5694665" cy="891116"/>
            </a:xfrm>
            <a:prstGeom prst="rect">
              <a:avLst/>
            </a:prstGeom>
          </p:spPr>
          <p:txBody>
            <a:bodyPr vert="horz" wrap="square" lIns="91440" tIns="91440" rIns="91440" bIns="91440" rtlCol="0" anchor="t" anchorCtr="0">
              <a:spAutoFit/>
            </a:bodyPr>
            <a:lstStyle>
              <a:lvl1pPr defTabSz="609585">
                <a:lnSpc>
                  <a:spcPts val="6080"/>
                </a:lnSpc>
                <a:spcBef>
                  <a:spcPct val="0"/>
                </a:spcBef>
                <a:buNone/>
                <a:defRPr sz="3800" b="1" i="0">
                  <a:solidFill>
                    <a:schemeClr val="tx2"/>
                  </a:solidFill>
                  <a:latin typeface="+mj-lt"/>
                  <a:ea typeface="+mj-ea"/>
                  <a:cs typeface="+mj-cs"/>
                </a:defRPr>
              </a:lvl1pPr>
            </a:lstStyle>
            <a:p>
              <a:r>
                <a:rPr lang="en-US" dirty="0"/>
                <a:t>Their LPFSA savings</a:t>
              </a:r>
            </a:p>
          </p:txBody>
        </p:sp>
        <p:sp>
          <p:nvSpPr>
            <p:cNvPr id="47" name="TextBox 46">
              <a:extLst>
                <a:ext uri="{FF2B5EF4-FFF2-40B4-BE49-F238E27FC236}">
                  <a16:creationId xmlns:a16="http://schemas.microsoft.com/office/drawing/2014/main" id="{D9F0FCE3-0261-43E6-B5BD-3754EDEE7EA1}"/>
                </a:ext>
                <a:ext uri="{C183D7F6-B498-43B3-948B-1728B52AA6E4}">
                  <adec:decorative xmlns:adec="http://schemas.microsoft.com/office/drawing/2017/decorative" val="1"/>
                </a:ext>
              </a:extLst>
            </p:cNvPr>
            <p:cNvSpPr txBox="1"/>
            <p:nvPr/>
          </p:nvSpPr>
          <p:spPr>
            <a:xfrm>
              <a:off x="548981" y="1102772"/>
              <a:ext cx="6037556" cy="1825040"/>
            </a:xfrm>
            <a:prstGeom prst="rect">
              <a:avLst/>
            </a:prstGeom>
            <a:noFill/>
          </p:spPr>
          <p:txBody>
            <a:bodyPr wrap="square" rtlCol="0">
              <a:spAutoFit/>
            </a:bodyPr>
            <a:lstStyle/>
            <a:p>
              <a:pPr lvl="0">
                <a:lnSpc>
                  <a:spcPct val="130000"/>
                </a:lnSpc>
                <a:spcAft>
                  <a:spcPts val="1200"/>
                </a:spcAft>
              </a:pPr>
              <a:r>
                <a:rPr lang="en-US" sz="2200" dirty="0">
                  <a:solidFill>
                    <a:srgbClr val="626362"/>
                  </a:solidFill>
                </a:rPr>
                <a:t>Because they used their LPFSA to pay for Melissa’s eye surgery and Spencer’s dental work, they were able to save all of their HSA contributions for the year for long-term savings.</a:t>
              </a:r>
            </a:p>
          </p:txBody>
        </p:sp>
        <p:sp>
          <p:nvSpPr>
            <p:cNvPr id="53" name="TextBox 52">
              <a:extLst>
                <a:ext uri="{FF2B5EF4-FFF2-40B4-BE49-F238E27FC236}">
                  <a16:creationId xmlns:a16="http://schemas.microsoft.com/office/drawing/2014/main" id="{CF595E44-A544-497E-9049-EFA9CC9B249D}"/>
                </a:ext>
                <a:ext uri="{C183D7F6-B498-43B3-948B-1728B52AA6E4}">
                  <adec:decorative xmlns:adec="http://schemas.microsoft.com/office/drawing/2017/decorative" val="1"/>
                </a:ext>
              </a:extLst>
            </p:cNvPr>
            <p:cNvSpPr txBox="1"/>
            <p:nvPr/>
          </p:nvSpPr>
          <p:spPr>
            <a:xfrm>
              <a:off x="4179197" y="3134750"/>
              <a:ext cx="2578676" cy="353943"/>
            </a:xfrm>
            <a:prstGeom prst="rect">
              <a:avLst/>
            </a:prstGeom>
            <a:noFill/>
          </p:spPr>
          <p:txBody>
            <a:bodyPr wrap="square" rtlCol="0">
              <a:spAutoFit/>
            </a:bodyPr>
            <a:lstStyle/>
            <a:p>
              <a:pPr lvl="0" defTabSz="609585">
                <a:defRPr/>
              </a:pPr>
              <a:r>
                <a:rPr lang="en-US" sz="1700" dirty="0">
                  <a:solidFill>
                    <a:srgbClr val="007A96"/>
                  </a:solidFill>
                </a:rPr>
                <a:t>With an LPFSA</a:t>
              </a:r>
            </a:p>
          </p:txBody>
        </p:sp>
        <p:sp>
          <p:nvSpPr>
            <p:cNvPr id="54" name="TextBox 53">
              <a:extLst>
                <a:ext uri="{FF2B5EF4-FFF2-40B4-BE49-F238E27FC236}">
                  <a16:creationId xmlns:a16="http://schemas.microsoft.com/office/drawing/2014/main" id="{3C0AC625-7AE9-4ADB-A6CA-0AC477DF4AB1}"/>
                </a:ext>
                <a:ext uri="{C183D7F6-B498-43B3-948B-1728B52AA6E4}">
                  <adec:decorative xmlns:adec="http://schemas.microsoft.com/office/drawing/2017/decorative" val="1"/>
                </a:ext>
              </a:extLst>
            </p:cNvPr>
            <p:cNvSpPr txBox="1"/>
            <p:nvPr/>
          </p:nvSpPr>
          <p:spPr>
            <a:xfrm>
              <a:off x="4180514" y="3646380"/>
              <a:ext cx="2536462" cy="353943"/>
            </a:xfrm>
            <a:prstGeom prst="rect">
              <a:avLst/>
            </a:prstGeom>
            <a:noFill/>
          </p:spPr>
          <p:txBody>
            <a:bodyPr wrap="square" rtlCol="0">
              <a:spAutoFit/>
            </a:bodyPr>
            <a:lstStyle/>
            <a:p>
              <a:pPr lvl="0" defTabSz="609585"/>
              <a:r>
                <a:rPr lang="en-US" sz="1700" dirty="0">
                  <a:solidFill>
                    <a:srgbClr val="626362"/>
                  </a:solidFill>
                </a:rPr>
                <a:t>+ $2,700 in LPFSA</a:t>
              </a:r>
            </a:p>
          </p:txBody>
        </p:sp>
        <p:sp>
          <p:nvSpPr>
            <p:cNvPr id="55" name="TextBox 54">
              <a:extLst>
                <a:ext uri="{FF2B5EF4-FFF2-40B4-BE49-F238E27FC236}">
                  <a16:creationId xmlns:a16="http://schemas.microsoft.com/office/drawing/2014/main" id="{C275B5D8-B80C-44A1-9F96-A6937218A476}"/>
                </a:ext>
                <a:ext uri="{C183D7F6-B498-43B3-948B-1728B52AA6E4}">
                  <adec:decorative xmlns:adec="http://schemas.microsoft.com/office/drawing/2017/decorative" val="1"/>
                </a:ext>
              </a:extLst>
            </p:cNvPr>
            <p:cNvSpPr txBox="1"/>
            <p:nvPr/>
          </p:nvSpPr>
          <p:spPr>
            <a:xfrm>
              <a:off x="4176223" y="4236752"/>
              <a:ext cx="2087885" cy="353943"/>
            </a:xfrm>
            <a:prstGeom prst="rect">
              <a:avLst/>
            </a:prstGeom>
            <a:noFill/>
          </p:spPr>
          <p:txBody>
            <a:bodyPr wrap="square" rtlCol="0">
              <a:spAutoFit/>
            </a:bodyPr>
            <a:lstStyle/>
            <a:p>
              <a:pPr lvl="0" defTabSz="609585"/>
              <a:r>
                <a:rPr lang="en-US" sz="1700" dirty="0">
                  <a:solidFill>
                    <a:srgbClr val="626362"/>
                  </a:solidFill>
                </a:rPr>
                <a:t>− $0 to taxes</a:t>
              </a:r>
            </a:p>
          </p:txBody>
        </p:sp>
        <p:sp>
          <p:nvSpPr>
            <p:cNvPr id="56" name="TextBox 55">
              <a:extLst>
                <a:ext uri="{FF2B5EF4-FFF2-40B4-BE49-F238E27FC236}">
                  <a16:creationId xmlns:a16="http://schemas.microsoft.com/office/drawing/2014/main" id="{629625AB-401A-4532-800C-44BB52A502EA}"/>
                </a:ext>
                <a:ext uri="{C183D7F6-B498-43B3-948B-1728B52AA6E4}">
                  <adec:decorative xmlns:adec="http://schemas.microsoft.com/office/drawing/2017/decorative" val="1"/>
                </a:ext>
              </a:extLst>
            </p:cNvPr>
            <p:cNvSpPr txBox="1"/>
            <p:nvPr/>
          </p:nvSpPr>
          <p:spPr>
            <a:xfrm>
              <a:off x="4176223" y="4830073"/>
              <a:ext cx="3196667" cy="353943"/>
            </a:xfrm>
            <a:prstGeom prst="rect">
              <a:avLst/>
            </a:prstGeom>
            <a:noFill/>
          </p:spPr>
          <p:txBody>
            <a:bodyPr wrap="square" rtlCol="0">
              <a:spAutoFit/>
            </a:bodyPr>
            <a:lstStyle/>
            <a:p>
              <a:pPr lvl="0" defTabSz="609585"/>
              <a:r>
                <a:rPr lang="en-US" sz="1700" dirty="0">
                  <a:solidFill>
                    <a:srgbClr val="626362"/>
                  </a:solidFill>
                </a:rPr>
                <a:t>− $2,300 in qualified expenses</a:t>
              </a:r>
            </a:p>
          </p:txBody>
        </p:sp>
        <p:sp>
          <p:nvSpPr>
            <p:cNvPr id="57" name="TextBox 56">
              <a:extLst>
                <a:ext uri="{FF2B5EF4-FFF2-40B4-BE49-F238E27FC236}">
                  <a16:creationId xmlns:a16="http://schemas.microsoft.com/office/drawing/2014/main" id="{B964CA8E-52C8-4D57-BD9A-7B9EC1E8AF93}"/>
                </a:ext>
                <a:ext uri="{C183D7F6-B498-43B3-948B-1728B52AA6E4}">
                  <adec:decorative xmlns:adec="http://schemas.microsoft.com/office/drawing/2017/decorative" val="1"/>
                </a:ext>
              </a:extLst>
            </p:cNvPr>
            <p:cNvSpPr txBox="1"/>
            <p:nvPr/>
          </p:nvSpPr>
          <p:spPr>
            <a:xfrm>
              <a:off x="4176675" y="5330585"/>
              <a:ext cx="3202404" cy="984885"/>
            </a:xfrm>
            <a:prstGeom prst="rect">
              <a:avLst/>
            </a:prstGeom>
            <a:noFill/>
          </p:spPr>
          <p:txBody>
            <a:bodyPr wrap="square" rtlCol="0">
              <a:spAutoFit/>
            </a:bodyPr>
            <a:lstStyle/>
            <a:p>
              <a:pPr lvl="0" defTabSz="609585"/>
              <a:r>
                <a:rPr lang="en-US" sz="2400" b="1" dirty="0">
                  <a:solidFill>
                    <a:srgbClr val="007A96"/>
                  </a:solidFill>
                </a:rPr>
                <a:t>$400 </a:t>
              </a:r>
              <a:br>
                <a:rPr lang="en-US" sz="2400" b="1" dirty="0">
                  <a:solidFill>
                    <a:srgbClr val="007A96"/>
                  </a:solidFill>
                </a:rPr>
              </a:br>
              <a:r>
                <a:rPr lang="en-US" sz="1700" dirty="0">
                  <a:solidFill>
                    <a:srgbClr val="007A96"/>
                  </a:solidFill>
                </a:rPr>
                <a:t>leftover for additional qualified medical expenses</a:t>
              </a:r>
            </a:p>
          </p:txBody>
        </p:sp>
        <p:sp>
          <p:nvSpPr>
            <p:cNvPr id="58" name="TextBox 57">
              <a:extLst>
                <a:ext uri="{FF2B5EF4-FFF2-40B4-BE49-F238E27FC236}">
                  <a16:creationId xmlns:a16="http://schemas.microsoft.com/office/drawing/2014/main" id="{E749D22E-3071-41A3-BE71-CB98CDC112A1}"/>
                </a:ext>
                <a:ext uri="{C183D7F6-B498-43B3-948B-1728B52AA6E4}">
                  <adec:decorative xmlns:adec="http://schemas.microsoft.com/office/drawing/2017/decorative" val="1"/>
                </a:ext>
              </a:extLst>
            </p:cNvPr>
            <p:cNvSpPr txBox="1"/>
            <p:nvPr/>
          </p:nvSpPr>
          <p:spPr>
            <a:xfrm>
              <a:off x="575876" y="6407507"/>
              <a:ext cx="6476999" cy="338554"/>
            </a:xfrm>
            <a:prstGeom prst="rect">
              <a:avLst/>
            </a:prstGeom>
            <a:noFill/>
          </p:spPr>
          <p:txBody>
            <a:bodyPr wrap="square" lIns="91440" tIns="45720" rIns="91440" bIns="45720" rtlCol="0" anchor="t">
              <a:spAutoFit/>
            </a:bodyPr>
            <a:lstStyle/>
            <a:p>
              <a:pPr lvl="0">
                <a:spcAft>
                  <a:spcPts val="133"/>
                </a:spcAft>
                <a:defRPr/>
              </a:pPr>
              <a:r>
                <a:rPr lang="en-US" sz="800" dirty="0">
                  <a:solidFill>
                    <a:srgbClr val="626362"/>
                  </a:solidFill>
                </a:rPr>
                <a:t>Estimated savings are based on an assumed combined federal and state income tax bracket of 20%. Actual savings will depend on your taxable income and tax status.</a:t>
              </a:r>
            </a:p>
          </p:txBody>
        </p:sp>
      </p:grpSp>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3.xml><?xml version="1.0" encoding="utf-8"?>
<a:theme xmlns:a="http://schemas.openxmlformats.org/drawingml/2006/main" name="3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4.xml><?xml version="1.0" encoding="utf-8"?>
<a:theme xmlns:a="http://schemas.openxmlformats.org/drawingml/2006/main" name="2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5" ma:contentTypeDescription="Create a new document." ma:contentTypeScope="" ma:versionID="8a7fe24f04a104d1c13e84eb6eee427c">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4cb339e526092364f019e0a57744a9aa"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f042f-9378-42c8-bdd0-dddd33508d46}" ma:internalName="TaxCatchAll" ma:showField="CatchAllData" ma:web="eee692be-9dfa-450e-84ce-8c4db8d68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e692be-9dfa-450e-84ce-8c4db8d683c5" xsi:nil="true"/>
    <lcf76f155ced4ddcb4097134ff3c332f xmlns="ce94e72a-f1bf-4a8c-b95b-2de3b9ea1f7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7F2148-610F-4904-87DD-802081BA1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74838F-711A-4915-BAB4-95075D2510A0}">
  <ds:schemaRefs>
    <ds:schemaRef ds:uri="eee692be-9dfa-450e-84ce-8c4db8d683c5"/>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purl.org/dc/dcmitype/"/>
    <ds:schemaRef ds:uri="http://purl.org/dc/elements/1.1/"/>
    <ds:schemaRef ds:uri="ce94e72a-f1bf-4a8c-b95b-2de3b9ea1f72"/>
    <ds:schemaRef ds:uri="http://schemas.microsoft.com/office/2006/metadata/properties"/>
  </ds:schemaRefs>
</ds:datastoreItem>
</file>

<file path=customXml/itemProps3.xml><?xml version="1.0" encoding="utf-8"?>
<ds:datastoreItem xmlns:ds="http://schemas.openxmlformats.org/officeDocument/2006/customXml" ds:itemID="{AB9E4D1E-0951-4FE4-B584-93D65A27ED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TotalTime>
  <Words>1830</Words>
  <Application>Microsoft Office PowerPoint</Application>
  <PresentationFormat>Widescreen</PresentationFormat>
  <Paragraphs>210</Paragraphs>
  <Slides>18</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Oswald</vt:lpstr>
      <vt:lpstr>Sanchez Slab Bold</vt:lpstr>
      <vt:lpstr>Wingdings</vt:lpstr>
      <vt:lpstr>HealthEquity</vt:lpstr>
      <vt:lpstr>1_HealthEquity</vt:lpstr>
      <vt:lpstr>3_HealthEquity</vt:lpstr>
      <vt:lpstr>2_HealthEquity</vt:lpstr>
      <vt:lpstr>Level-up your health savings with an LPFSA </vt:lpstr>
      <vt:lpstr>Save $600+</vt:lpstr>
      <vt:lpstr>Why choose an LPFSA?</vt:lpstr>
      <vt:lpstr>The more you contribute – the more you save</vt:lpstr>
      <vt:lpstr>Which expenses  are qualified to spend LPFSA funds on?</vt:lpstr>
      <vt:lpstr>These are all eligible expenses</vt:lpstr>
      <vt:lpstr>Save on LPFSA eligible expenses</vt:lpstr>
      <vt:lpstr>Meet Melissa and Spencer</vt:lpstr>
      <vt:lpstr>Their LPFSA savings</vt:lpstr>
      <vt:lpstr>Why would I need an LPFSA and an HSA?</vt:lpstr>
      <vt:lpstr>Your carryover allows you to carry over up to $610 in unused funds from one plan year to the following plan year.</vt:lpstr>
      <vt:lpstr>What’s needed  for reimbursement</vt:lpstr>
      <vt:lpstr>Which of the LPFSA benefits do you feel you value most?</vt:lpstr>
      <vt:lpstr>Get started today!</vt:lpstr>
      <vt:lpstr>Enrollment made easy </vt:lpstr>
      <vt:lpstr>Go mobile1</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Level-up your health savings with an LPFSA</dc:title>
  <dc:creator>Amy Cowin</dc:creator>
  <cp:lastModifiedBy>Amy Cowin</cp:lastModifiedBy>
  <cp:revision>80</cp:revision>
  <dcterms:created xsi:type="dcterms:W3CDTF">2021-04-13T21:16:59Z</dcterms:created>
  <dcterms:modified xsi:type="dcterms:W3CDTF">2022-10-19T16:20:21Z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2021-06-08T15:16:31Z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456efba1-f2eb-49d4-803c-76414177e74e</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y fmtid="{D5CDD505-2E9C-101B-9397-08002B2CF9AE}" pid="10" name="MediaServiceImageTags">
    <vt:lpwstr/>
  </property>
</Properties>
</file>